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4" r:id="rId1"/>
  </p:sldMasterIdLst>
  <p:notesMasterIdLst>
    <p:notesMasterId r:id="rId14"/>
  </p:notesMasterIdLst>
  <p:sldIdLst>
    <p:sldId id="256" r:id="rId2"/>
    <p:sldId id="273" r:id="rId3"/>
    <p:sldId id="260" r:id="rId4"/>
    <p:sldId id="257" r:id="rId5"/>
    <p:sldId id="258" r:id="rId6"/>
    <p:sldId id="262" r:id="rId7"/>
    <p:sldId id="263" r:id="rId8"/>
    <p:sldId id="261" r:id="rId9"/>
    <p:sldId id="264" r:id="rId10"/>
    <p:sldId id="265" r:id="rId11"/>
    <p:sldId id="266" r:id="rId12"/>
    <p:sldId id="272" r:id="rId13"/>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jbrienza" initials="d" lastIdx="1" clrIdx="0">
    <p:extLst>
      <p:ext uri="{19B8F6BF-5375-455C-9EA6-DF929625EA0E}">
        <p15:presenceInfo xmlns:p15="http://schemas.microsoft.com/office/powerpoint/2012/main" userId="danieljbrienz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2" d="100"/>
          <a:sy n="42" d="100"/>
        </p:scale>
        <p:origin x="1326" y="5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3-05-06T11:25:36.777" idx="1">
    <p:pos x="10" y="10"/>
    <p:text/>
    <p:extLst>
      <p:ext uri="{C676402C-5697-4E1C-873F-D02D1690AC5C}">
        <p15:threadingInfo xmlns:p15="http://schemas.microsoft.com/office/powerpoint/2012/main" timeZoneBias="24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36610113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
        <p:cNvGrpSpPr/>
        <p:nvPr/>
      </p:nvGrpSpPr>
      <p:grpSpPr>
        <a:xfrm>
          <a:off x="0" y="0"/>
          <a:ext cx="0" cy="0"/>
          <a:chOff x="0" y="0"/>
          <a:chExt cx="0" cy="0"/>
        </a:xfrm>
      </p:grpSpPr>
      <p:sp>
        <p:nvSpPr>
          <p:cNvPr id="31" name="Shape 31"/>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 name="Shape 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27584178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6" name="Shape 14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429371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184291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Shape 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 name="Shape 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4147579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Shape 5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 name="Shape 5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8440691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1959495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3688634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103955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8" name="Shape 11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51027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3" name="Shape 13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extLst>
      <p:ext uri="{BB962C8B-B14F-4D97-AF65-F5344CB8AC3E}">
        <p14:creationId xmlns:p14="http://schemas.microsoft.com/office/powerpoint/2010/main" val="3202786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rot="10800000" flipH="1">
            <a:off x="0" y="4124512"/>
            <a:ext cx="8458200" cy="949799"/>
          </a:xfrm>
          <a:prstGeom prst="rect">
            <a:avLst/>
          </a:prstGeom>
          <a:solidFill>
            <a:schemeClr val="dk2"/>
          </a:solidFill>
          <a:ln>
            <a:noFill/>
          </a:ln>
        </p:spPr>
        <p:txBody>
          <a:bodyPr lIns="91425" tIns="45700" rIns="91425" bIns="45700" anchor="ctr" anchorCtr="0">
            <a:noAutofit/>
          </a:bodyPr>
          <a:lstStyle/>
          <a:p>
            <a:endParaRPr/>
          </a:p>
        </p:txBody>
      </p:sp>
      <p:sp>
        <p:nvSpPr>
          <p:cNvPr id="9" name="Shape 9"/>
          <p:cNvSpPr txBox="1">
            <a:spLocks noGrp="1"/>
          </p:cNvSpPr>
          <p:nvPr>
            <p:ph type="ctrTitle"/>
          </p:nvPr>
        </p:nvSpPr>
        <p:spPr>
          <a:xfrm>
            <a:off x="685800" y="1734342"/>
            <a:ext cx="7772400" cy="2245499"/>
          </a:xfrm>
          <a:prstGeom prst="rect">
            <a:avLst/>
          </a:prstGeom>
          <a:noFill/>
          <a:ln>
            <a:noFill/>
          </a:ln>
        </p:spPr>
        <p:txBody>
          <a:bodyPr lIns="91425" tIns="91425" rIns="91425" bIns="91425" anchor="b" anchorCtr="0"/>
          <a:lstStyle>
            <a:lvl1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1pPr>
            <a:lvl2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2pPr>
            <a:lvl3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3pPr>
            <a:lvl4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4pPr>
            <a:lvl5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5pPr>
            <a:lvl6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6pPr>
            <a:lvl7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7pPr>
            <a:lvl8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8pPr>
            <a:lvl9pPr marL="0" indent="457200" algn="l" rtl="0">
              <a:spcBef>
                <a:spcPts val="0"/>
              </a:spcBef>
              <a:buClr>
                <a:schemeClr val="dk2"/>
              </a:buClr>
              <a:buSzPct val="100000"/>
              <a:buFont typeface="Arial"/>
              <a:buNone/>
              <a:defRPr sz="7200" b="1" i="0" u="none" strike="noStrike" cap="none" baseline="0">
                <a:solidFill>
                  <a:schemeClr val="dk2"/>
                </a:solidFill>
                <a:latin typeface="Arial"/>
                <a:ea typeface="Arial"/>
                <a:cs typeface="Arial"/>
                <a:sym typeface="Arial"/>
              </a:defRPr>
            </a:lvl9pPr>
          </a:lstStyle>
          <a:p>
            <a:endParaRPr/>
          </a:p>
        </p:txBody>
      </p:sp>
      <p:sp>
        <p:nvSpPr>
          <p:cNvPr id="10" name="Shape 10"/>
          <p:cNvSpPr txBox="1">
            <a:spLocks noGrp="1"/>
          </p:cNvSpPr>
          <p:nvPr>
            <p:ph type="subTitle" idx="1"/>
          </p:nvPr>
        </p:nvSpPr>
        <p:spPr>
          <a:xfrm>
            <a:off x="685800" y="4124476"/>
            <a:ext cx="7772400" cy="949799"/>
          </a:xfrm>
          <a:prstGeom prst="rect">
            <a:avLst/>
          </a:prstGeom>
          <a:noFill/>
          <a:ln>
            <a:noFill/>
          </a:ln>
        </p:spPr>
        <p:txBody>
          <a:bodyPr lIns="91425" tIns="91425" rIns="91425" bIns="91425" anchor="ctr" anchorCtr="0"/>
          <a:lstStyle>
            <a:lvl1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1pPr>
            <a:lvl2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2pPr>
            <a:lvl3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3pPr>
            <a:lvl4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4pPr>
            <a:lvl5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5pPr>
            <a:lvl6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6pPr>
            <a:lvl7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7pPr>
            <a:lvl8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8pPr>
            <a:lvl9pPr marL="0" indent="190500" algn="l" rtl="0">
              <a:spcBef>
                <a:spcPts val="0"/>
              </a:spcBef>
              <a:buClr>
                <a:schemeClr val="lt2"/>
              </a:buClr>
              <a:buSzPct val="100000"/>
              <a:buFont typeface="Arial"/>
              <a:buNone/>
              <a:defRPr sz="3000" b="1" i="0" u="none" strike="noStrike" cap="none" baseline="0">
                <a:solidFill>
                  <a:schemeClr val="lt2"/>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1"/>
        <p:cNvGrpSpPr/>
        <p:nvPr/>
      </p:nvGrpSpPr>
      <p:grpSpPr>
        <a:xfrm>
          <a:off x="0" y="0"/>
          <a:ext cx="0" cy="0"/>
          <a:chOff x="0" y="0"/>
          <a:chExt cx="0" cy="0"/>
        </a:xfrm>
      </p:grpSpPr>
      <p:sp>
        <p:nvSpPr>
          <p:cNvPr id="12" name="Shape 12"/>
          <p:cNvSpPr/>
          <p:nvPr/>
        </p:nvSpPr>
        <p:spPr>
          <a:xfrm>
            <a:off x="0" y="274636"/>
            <a:ext cx="8686800" cy="1554300"/>
          </a:xfrm>
          <a:prstGeom prst="rect">
            <a:avLst/>
          </a:prstGeom>
          <a:solidFill>
            <a:schemeClr val="dk2"/>
          </a:solidFill>
          <a:ln>
            <a:noFill/>
          </a:ln>
        </p:spPr>
        <p:txBody>
          <a:bodyPr lIns="91425" tIns="45700" rIns="91425" bIns="45700" anchor="ctr" anchorCtr="0">
            <a:noAutofit/>
          </a:bodyPr>
          <a:lstStyle/>
          <a:p>
            <a:endParaRPr/>
          </a:p>
        </p:txBody>
      </p:sp>
      <p:sp>
        <p:nvSpPr>
          <p:cNvPr id="13" name="Shape 13"/>
          <p:cNvSpPr txBox="1">
            <a:spLocks noGrp="1"/>
          </p:cNvSpPr>
          <p:nvPr>
            <p:ph type="title"/>
          </p:nvPr>
        </p:nvSpPr>
        <p:spPr>
          <a:xfrm>
            <a:off x="457200" y="274637"/>
            <a:ext cx="8229600" cy="1522199"/>
          </a:xfrm>
          <a:prstGeom prst="rect">
            <a:avLst/>
          </a:prstGeom>
          <a:noFill/>
          <a:ln>
            <a:noFill/>
          </a:ln>
        </p:spPr>
        <p:txBody>
          <a:bodyPr lIns="91425" tIns="91425" rIns="91425" bIns="91425" anchor="b" anchorCtr="0"/>
          <a:lstStyle>
            <a:lvl1pPr rtl="0">
              <a:defRPr>
                <a:solidFill>
                  <a:schemeClr val="lt1"/>
                </a:solidFill>
              </a:defRPr>
            </a:lvl1pPr>
            <a:lvl2pPr rtl="0">
              <a:defRPr>
                <a:solidFill>
                  <a:schemeClr val="lt1"/>
                </a:solidFill>
              </a:defRPr>
            </a:lvl2pPr>
            <a:lvl3pPr rtl="0">
              <a:defRPr>
                <a:solidFill>
                  <a:schemeClr val="lt1"/>
                </a:solidFill>
              </a:defRPr>
            </a:lvl3pPr>
            <a:lvl4pPr rtl="0">
              <a:defRPr>
                <a:solidFill>
                  <a:schemeClr val="lt1"/>
                </a:solidFill>
              </a:defRPr>
            </a:lvl4pPr>
            <a:lvl5pPr rtl="0">
              <a:defRPr>
                <a:solidFill>
                  <a:schemeClr val="lt1"/>
                </a:solidFill>
              </a:defRPr>
            </a:lvl5pPr>
            <a:lvl6pPr rtl="0">
              <a:defRPr>
                <a:solidFill>
                  <a:schemeClr val="lt1"/>
                </a:solidFill>
              </a:defRPr>
            </a:lvl6pPr>
            <a:lvl7pPr rtl="0">
              <a:defRPr>
                <a:solidFill>
                  <a:schemeClr val="lt1"/>
                </a:solidFill>
              </a:defRPr>
            </a:lvl7pPr>
            <a:lvl8pPr rtl="0">
              <a:defRPr>
                <a:solidFill>
                  <a:schemeClr val="lt1"/>
                </a:solidFill>
              </a:defRPr>
            </a:lvl8pPr>
            <a:lvl9pPr rtl="0">
              <a:defRPr>
                <a:solidFill>
                  <a:schemeClr val="lt1"/>
                </a:solidFill>
              </a:defRPr>
            </a:lvl9pPr>
          </a:lstStyle>
          <a:p>
            <a:endParaRPr/>
          </a:p>
        </p:txBody>
      </p:sp>
      <p:sp>
        <p:nvSpPr>
          <p:cNvPr id="14" name="Shape 14"/>
          <p:cNvSpPr txBox="1">
            <a:spLocks noGrp="1"/>
          </p:cNvSpPr>
          <p:nvPr>
            <p:ph type="body" idx="1"/>
          </p:nvPr>
        </p:nvSpPr>
        <p:spPr>
          <a:xfrm>
            <a:off x="457200" y="1947332"/>
            <a:ext cx="8229600" cy="4620299"/>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15"/>
        <p:cNvGrpSpPr/>
        <p:nvPr/>
      </p:nvGrpSpPr>
      <p:grpSpPr>
        <a:xfrm>
          <a:off x="0" y="0"/>
          <a:ext cx="0" cy="0"/>
          <a:chOff x="0" y="0"/>
          <a:chExt cx="0" cy="0"/>
        </a:xfrm>
      </p:grpSpPr>
      <p:sp>
        <p:nvSpPr>
          <p:cNvPr id="16" name="Shape 16"/>
          <p:cNvSpPr/>
          <p:nvPr/>
        </p:nvSpPr>
        <p:spPr>
          <a:xfrm>
            <a:off x="0" y="274636"/>
            <a:ext cx="8686800" cy="1554300"/>
          </a:xfrm>
          <a:prstGeom prst="rect">
            <a:avLst/>
          </a:prstGeom>
          <a:solidFill>
            <a:schemeClr val="dk2"/>
          </a:solidFill>
          <a:ln>
            <a:noFill/>
          </a:ln>
        </p:spPr>
        <p:txBody>
          <a:bodyPr lIns="91425" tIns="45700" rIns="91425" bIns="45700" anchor="ctr" anchorCtr="0">
            <a:noAutofit/>
          </a:bodyPr>
          <a:lstStyle/>
          <a:p>
            <a:endParaRPr/>
          </a:p>
        </p:txBody>
      </p:sp>
      <p:sp>
        <p:nvSpPr>
          <p:cNvPr id="17" name="Shape 17"/>
          <p:cNvSpPr txBox="1">
            <a:spLocks noGrp="1"/>
          </p:cNvSpPr>
          <p:nvPr>
            <p:ph type="title"/>
          </p:nvPr>
        </p:nvSpPr>
        <p:spPr>
          <a:xfrm>
            <a:off x="457200" y="274637"/>
            <a:ext cx="8229600" cy="1522199"/>
          </a:xfrm>
          <a:prstGeom prst="rect">
            <a:avLst/>
          </a:prstGeom>
          <a:noFill/>
          <a:ln>
            <a:noFill/>
          </a:ln>
        </p:spPr>
        <p:txBody>
          <a:bodyPr lIns="91425" tIns="91425" rIns="91425" bIns="91425" anchor="b" anchorCtr="0"/>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a:endParaRPr/>
          </a:p>
        </p:txBody>
      </p:sp>
      <p:sp>
        <p:nvSpPr>
          <p:cNvPr id="18" name="Shape 18"/>
          <p:cNvSpPr txBox="1">
            <a:spLocks noGrp="1"/>
          </p:cNvSpPr>
          <p:nvPr>
            <p:ph type="body" idx="1"/>
          </p:nvPr>
        </p:nvSpPr>
        <p:spPr>
          <a:xfrm>
            <a:off x="457200" y="1947332"/>
            <a:ext cx="4030200" cy="4620299"/>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
        <p:nvSpPr>
          <p:cNvPr id="19" name="Shape 19"/>
          <p:cNvSpPr txBox="1">
            <a:spLocks noGrp="1"/>
          </p:cNvSpPr>
          <p:nvPr>
            <p:ph type="body" idx="2"/>
          </p:nvPr>
        </p:nvSpPr>
        <p:spPr>
          <a:xfrm>
            <a:off x="4656667" y="1949211"/>
            <a:ext cx="4030200" cy="4620299"/>
          </a:xfrm>
          <a:prstGeom prst="rect">
            <a:avLst/>
          </a:prstGeom>
          <a:noFill/>
          <a:ln>
            <a:noFill/>
          </a:ln>
        </p:spPr>
        <p:txBody>
          <a:bodyPr lIns="91425" tIns="91425" rIns="91425" bIns="91425" anchor="t" anchorCtr="0"/>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0"/>
        <p:cNvGrpSpPr/>
        <p:nvPr/>
      </p:nvGrpSpPr>
      <p:grpSpPr>
        <a:xfrm>
          <a:off x="0" y="0"/>
          <a:ext cx="0" cy="0"/>
          <a:chOff x="0" y="0"/>
          <a:chExt cx="0" cy="0"/>
        </a:xfrm>
      </p:grpSpPr>
      <p:sp>
        <p:nvSpPr>
          <p:cNvPr id="21" name="Shape 21"/>
          <p:cNvSpPr/>
          <p:nvPr/>
        </p:nvSpPr>
        <p:spPr>
          <a:xfrm>
            <a:off x="0" y="274636"/>
            <a:ext cx="8686800" cy="1554300"/>
          </a:xfrm>
          <a:prstGeom prst="rect">
            <a:avLst/>
          </a:prstGeom>
          <a:solidFill>
            <a:schemeClr val="dk2"/>
          </a:solidFill>
          <a:ln>
            <a:noFill/>
          </a:ln>
        </p:spPr>
        <p:txBody>
          <a:bodyPr lIns="91425" tIns="45700" rIns="91425" bIns="45700" anchor="ctr" anchorCtr="0">
            <a:noAutofit/>
          </a:bodyPr>
          <a:lstStyle/>
          <a:p>
            <a:endParaRPr/>
          </a:p>
        </p:txBody>
      </p:sp>
      <p:sp>
        <p:nvSpPr>
          <p:cNvPr id="22" name="Shape 22"/>
          <p:cNvSpPr txBox="1">
            <a:spLocks noGrp="1"/>
          </p:cNvSpPr>
          <p:nvPr>
            <p:ph type="title"/>
          </p:nvPr>
        </p:nvSpPr>
        <p:spPr>
          <a:xfrm>
            <a:off x="457200" y="274637"/>
            <a:ext cx="8229600" cy="1522199"/>
          </a:xfrm>
          <a:prstGeom prst="rect">
            <a:avLst/>
          </a:prstGeom>
          <a:noFill/>
          <a:ln>
            <a:noFill/>
          </a:ln>
        </p:spPr>
        <p:txBody>
          <a:bodyPr lIns="91425" tIns="91425" rIns="91425" bIns="91425" anchor="b" anchorCtr="0"/>
          <a:lstStyle>
            <a:lvl1pPr algn="l" rtl="0">
              <a:spcBef>
                <a:spcPts val="0"/>
              </a:spcBef>
              <a:buSzPct val="100000"/>
              <a:buFont typeface="Arial"/>
              <a:buNone/>
              <a:defRPr sz="4800" b="1">
                <a:solidFill>
                  <a:schemeClr val="lt1"/>
                </a:solidFill>
                <a:latin typeface="Arial"/>
                <a:ea typeface="Arial"/>
                <a:cs typeface="Arial"/>
                <a:sym typeface="Arial"/>
              </a:defRPr>
            </a:lvl1pPr>
            <a:lvl2pPr algn="l" rtl="0">
              <a:spcBef>
                <a:spcPts val="0"/>
              </a:spcBef>
              <a:buSzPct val="100000"/>
              <a:buFont typeface="Arial"/>
              <a:buNone/>
              <a:defRPr sz="4800" b="1">
                <a:solidFill>
                  <a:schemeClr val="lt1"/>
                </a:solidFill>
                <a:latin typeface="Arial"/>
                <a:ea typeface="Arial"/>
                <a:cs typeface="Arial"/>
                <a:sym typeface="Arial"/>
              </a:defRPr>
            </a:lvl2pPr>
            <a:lvl3pPr algn="l" rtl="0">
              <a:spcBef>
                <a:spcPts val="0"/>
              </a:spcBef>
              <a:buSzPct val="100000"/>
              <a:buFont typeface="Arial"/>
              <a:buNone/>
              <a:defRPr sz="4800" b="1">
                <a:solidFill>
                  <a:schemeClr val="lt1"/>
                </a:solidFill>
                <a:latin typeface="Arial"/>
                <a:ea typeface="Arial"/>
                <a:cs typeface="Arial"/>
                <a:sym typeface="Arial"/>
              </a:defRPr>
            </a:lvl3pPr>
            <a:lvl4pPr algn="l" rtl="0">
              <a:spcBef>
                <a:spcPts val="0"/>
              </a:spcBef>
              <a:buSzPct val="100000"/>
              <a:buFont typeface="Arial"/>
              <a:buNone/>
              <a:defRPr sz="4800" b="1">
                <a:solidFill>
                  <a:schemeClr val="lt1"/>
                </a:solidFill>
                <a:latin typeface="Arial"/>
                <a:ea typeface="Arial"/>
                <a:cs typeface="Arial"/>
                <a:sym typeface="Arial"/>
              </a:defRPr>
            </a:lvl4pPr>
            <a:lvl5pPr algn="l" rtl="0">
              <a:spcBef>
                <a:spcPts val="0"/>
              </a:spcBef>
              <a:buSzPct val="100000"/>
              <a:buFont typeface="Arial"/>
              <a:buNone/>
              <a:defRPr sz="4800" b="1">
                <a:solidFill>
                  <a:schemeClr val="lt1"/>
                </a:solidFill>
                <a:latin typeface="Arial"/>
                <a:ea typeface="Arial"/>
                <a:cs typeface="Arial"/>
                <a:sym typeface="Arial"/>
              </a:defRPr>
            </a:lvl5pPr>
            <a:lvl6pPr algn="l" rtl="0">
              <a:spcBef>
                <a:spcPts val="0"/>
              </a:spcBef>
              <a:buSzPct val="100000"/>
              <a:buFont typeface="Arial"/>
              <a:buNone/>
              <a:defRPr sz="4800" b="1">
                <a:solidFill>
                  <a:schemeClr val="lt1"/>
                </a:solidFill>
                <a:latin typeface="Arial"/>
                <a:ea typeface="Arial"/>
                <a:cs typeface="Arial"/>
                <a:sym typeface="Arial"/>
              </a:defRPr>
            </a:lvl6pPr>
            <a:lvl7pPr algn="l" rtl="0">
              <a:spcBef>
                <a:spcPts val="0"/>
              </a:spcBef>
              <a:buSzPct val="100000"/>
              <a:buFont typeface="Arial"/>
              <a:buNone/>
              <a:defRPr sz="4800" b="1">
                <a:solidFill>
                  <a:schemeClr val="lt1"/>
                </a:solidFill>
                <a:latin typeface="Arial"/>
                <a:ea typeface="Arial"/>
                <a:cs typeface="Arial"/>
                <a:sym typeface="Arial"/>
              </a:defRPr>
            </a:lvl7pPr>
            <a:lvl8pPr algn="l" rtl="0">
              <a:spcBef>
                <a:spcPts val="0"/>
              </a:spcBef>
              <a:buSzPct val="100000"/>
              <a:buFont typeface="Arial"/>
              <a:buNone/>
              <a:defRPr sz="4800" b="1">
                <a:solidFill>
                  <a:schemeClr val="lt1"/>
                </a:solidFill>
                <a:latin typeface="Arial"/>
                <a:ea typeface="Arial"/>
                <a:cs typeface="Arial"/>
                <a:sym typeface="Arial"/>
              </a:defRPr>
            </a:lvl8pPr>
            <a:lvl9pPr algn="l" rtl="0">
              <a:spcBef>
                <a:spcPts val="0"/>
              </a:spcBef>
              <a:buSzPct val="100000"/>
              <a:buFont typeface="Arial"/>
              <a:buNone/>
              <a:defRPr sz="4800" b="1">
                <a:solidFill>
                  <a:schemeClr val="lt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23"/>
        <p:cNvGrpSpPr/>
        <p:nvPr/>
      </p:nvGrpSpPr>
      <p:grpSpPr>
        <a:xfrm>
          <a:off x="0" y="0"/>
          <a:ext cx="0" cy="0"/>
          <a:chOff x="0" y="0"/>
          <a:chExt cx="0" cy="0"/>
        </a:xfrm>
      </p:grpSpPr>
      <p:sp>
        <p:nvSpPr>
          <p:cNvPr id="24" name="Shape 24"/>
          <p:cNvSpPr/>
          <p:nvPr/>
        </p:nvSpPr>
        <p:spPr>
          <a:xfrm>
            <a:off x="0" y="5875078"/>
            <a:ext cx="8686800" cy="692700"/>
          </a:xfrm>
          <a:prstGeom prst="rect">
            <a:avLst/>
          </a:prstGeom>
          <a:solidFill>
            <a:schemeClr val="dk2"/>
          </a:solidFill>
          <a:ln>
            <a:noFill/>
          </a:ln>
        </p:spPr>
        <p:txBody>
          <a:bodyPr lIns="91425" tIns="45700" rIns="91425" bIns="45700" anchor="ctr" anchorCtr="0">
            <a:noAutofit/>
          </a:bodyPr>
          <a:lstStyle/>
          <a:p>
            <a:endParaRPr/>
          </a:p>
        </p:txBody>
      </p:sp>
      <p:sp>
        <p:nvSpPr>
          <p:cNvPr id="25" name="Shape 25"/>
          <p:cNvSpPr txBox="1">
            <a:spLocks noGrp="1"/>
          </p:cNvSpPr>
          <p:nvPr>
            <p:ph type="body" idx="1"/>
          </p:nvPr>
        </p:nvSpPr>
        <p:spPr>
          <a:xfrm>
            <a:off x="457200" y="5875078"/>
            <a:ext cx="8229600" cy="692700"/>
          </a:xfrm>
          <a:prstGeom prst="rect">
            <a:avLst/>
          </a:prstGeom>
          <a:noFill/>
          <a:ln>
            <a:noFill/>
          </a:ln>
        </p:spPr>
        <p:txBody>
          <a:bodyPr lIns="91425" tIns="91425" rIns="91425" bIns="91425" anchor="ctr" anchorCtr="0"/>
          <a:lstStyle>
            <a:lvl1pPr marL="342900" indent="-342900" algn="l" rtl="0">
              <a:lnSpc>
                <a:spcPct val="100000"/>
              </a:lnSpc>
              <a:spcBef>
                <a:spcPts val="0"/>
              </a:spcBef>
              <a:spcAft>
                <a:spcPts val="0"/>
              </a:spcAft>
              <a:buClr>
                <a:schemeClr val="lt1"/>
              </a:buClr>
              <a:buSzPct val="166666"/>
              <a:buFont typeface="Arial"/>
              <a:buChar char="•"/>
              <a:defRPr sz="2400" b="1" i="0">
                <a:solidFill>
                  <a:schemeClr val="lt1"/>
                </a:solidFill>
              </a:defRPr>
            </a:lvl1pPr>
            <a:lvl2pPr marL="342900" indent="-342900" algn="l" rtl="0">
              <a:lnSpc>
                <a:spcPct val="100000"/>
              </a:lnSpc>
              <a:spcBef>
                <a:spcPts val="0"/>
              </a:spcBef>
              <a:spcAft>
                <a:spcPts val="0"/>
              </a:spcAft>
              <a:buClr>
                <a:schemeClr val="lt1"/>
              </a:buClr>
              <a:buSzPct val="100000"/>
              <a:buFont typeface="Courier New"/>
              <a:buChar char="o"/>
              <a:defRPr sz="2400" b="1" i="0">
                <a:solidFill>
                  <a:schemeClr val="lt1"/>
                </a:solidFill>
              </a:defRPr>
            </a:lvl2pPr>
            <a:lvl3pPr marL="342900" indent="-342900" algn="l" rtl="0">
              <a:lnSpc>
                <a:spcPct val="100000"/>
              </a:lnSpc>
              <a:spcBef>
                <a:spcPts val="0"/>
              </a:spcBef>
              <a:spcAft>
                <a:spcPts val="0"/>
              </a:spcAft>
              <a:buClr>
                <a:schemeClr val="lt1"/>
              </a:buClr>
              <a:buSzPct val="100000"/>
              <a:buFont typeface="Wingdings"/>
              <a:buChar char="§"/>
              <a:defRPr sz="2400" b="1" i="0">
                <a:solidFill>
                  <a:schemeClr val="lt1"/>
                </a:solidFill>
              </a:defRPr>
            </a:lvl3pPr>
            <a:lvl4pPr marL="342900" indent="-342900" algn="l" rtl="0">
              <a:lnSpc>
                <a:spcPct val="100000"/>
              </a:lnSpc>
              <a:spcBef>
                <a:spcPts val="0"/>
              </a:spcBef>
              <a:spcAft>
                <a:spcPts val="0"/>
              </a:spcAft>
              <a:buClr>
                <a:schemeClr val="lt1"/>
              </a:buClr>
              <a:buSzPct val="166666"/>
              <a:buFont typeface="Arial"/>
              <a:buChar char="•"/>
              <a:defRPr sz="2400" b="1" i="0">
                <a:solidFill>
                  <a:schemeClr val="lt1"/>
                </a:solidFill>
              </a:defRPr>
            </a:lvl4pPr>
            <a:lvl5pPr marL="342900" indent="-342900" algn="l" rtl="0">
              <a:lnSpc>
                <a:spcPct val="100000"/>
              </a:lnSpc>
              <a:spcBef>
                <a:spcPts val="0"/>
              </a:spcBef>
              <a:spcAft>
                <a:spcPts val="0"/>
              </a:spcAft>
              <a:buClr>
                <a:schemeClr val="lt1"/>
              </a:buClr>
              <a:buSzPct val="100000"/>
              <a:buFont typeface="Courier New"/>
              <a:buChar char="o"/>
              <a:defRPr sz="2400" b="1" i="0">
                <a:solidFill>
                  <a:schemeClr val="lt1"/>
                </a:solidFill>
              </a:defRPr>
            </a:lvl5pPr>
            <a:lvl6pPr marL="342900" indent="-342900" algn="l" rtl="0">
              <a:lnSpc>
                <a:spcPct val="100000"/>
              </a:lnSpc>
              <a:spcBef>
                <a:spcPts val="0"/>
              </a:spcBef>
              <a:spcAft>
                <a:spcPts val="0"/>
              </a:spcAft>
              <a:buClr>
                <a:schemeClr val="lt1"/>
              </a:buClr>
              <a:buSzPct val="100000"/>
              <a:buFont typeface="Wingdings"/>
              <a:buChar char="§"/>
              <a:defRPr sz="2400" b="1" i="0">
                <a:solidFill>
                  <a:schemeClr val="lt1"/>
                </a:solidFill>
              </a:defRPr>
            </a:lvl6pPr>
            <a:lvl7pPr marL="342900" indent="-342900" algn="l" rtl="0">
              <a:lnSpc>
                <a:spcPct val="100000"/>
              </a:lnSpc>
              <a:spcBef>
                <a:spcPts val="0"/>
              </a:spcBef>
              <a:spcAft>
                <a:spcPts val="0"/>
              </a:spcAft>
              <a:buClr>
                <a:schemeClr val="lt1"/>
              </a:buClr>
              <a:buSzPct val="166666"/>
              <a:buFont typeface="Arial"/>
              <a:buChar char="•"/>
              <a:defRPr sz="2400" b="1" i="0">
                <a:solidFill>
                  <a:schemeClr val="lt1"/>
                </a:solidFill>
              </a:defRPr>
            </a:lvl7pPr>
            <a:lvl8pPr marL="342900" indent="-342900" algn="l" rtl="0">
              <a:lnSpc>
                <a:spcPct val="100000"/>
              </a:lnSpc>
              <a:spcBef>
                <a:spcPts val="0"/>
              </a:spcBef>
              <a:spcAft>
                <a:spcPts val="0"/>
              </a:spcAft>
              <a:buClr>
                <a:schemeClr val="lt1"/>
              </a:buClr>
              <a:buSzPct val="100000"/>
              <a:buFont typeface="Courier New"/>
              <a:buChar char="o"/>
              <a:defRPr sz="2400" b="1" i="0">
                <a:solidFill>
                  <a:schemeClr val="lt1"/>
                </a:solidFill>
              </a:defRPr>
            </a:lvl8pPr>
            <a:lvl9pPr marL="342900" indent="-342900" algn="l" rtl="0">
              <a:lnSpc>
                <a:spcPct val="100000"/>
              </a:lnSpc>
              <a:spcBef>
                <a:spcPts val="0"/>
              </a:spcBef>
              <a:spcAft>
                <a:spcPts val="0"/>
              </a:spcAft>
              <a:buClr>
                <a:schemeClr val="lt1"/>
              </a:buClr>
              <a:buSzPct val="100000"/>
              <a:buFont typeface="Wingdings"/>
              <a:buChar char="§"/>
              <a:defRPr sz="2400" b="1" i="0">
                <a:solidFill>
                  <a:schemeClr val="lt1"/>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26"/>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522199"/>
          </a:xfrm>
          <a:prstGeom prst="rect">
            <a:avLst/>
          </a:prstGeom>
          <a:noFill/>
          <a:ln>
            <a:noFill/>
          </a:ln>
        </p:spPr>
        <p:txBody>
          <a:bodyPr lIns="91425" tIns="91425" rIns="91425" bIns="91425" anchor="b" anchorCtr="0"/>
          <a:lstStyle>
            <a:lvl1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1pPr>
            <a:lvl2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2pPr>
            <a:lvl3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3pPr>
            <a:lvl4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4pPr>
            <a:lvl5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5pPr>
            <a:lvl6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6pPr>
            <a:lvl7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7pPr>
            <a:lvl8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8pPr>
            <a:lvl9pPr marL="0" indent="304800" algn="l" rtl="0">
              <a:spcBef>
                <a:spcPts val="0"/>
              </a:spcBef>
              <a:buClr>
                <a:schemeClr val="lt1"/>
              </a:buClr>
              <a:buSzPct val="100000"/>
              <a:buFont typeface="Arial"/>
              <a:buNone/>
              <a:defRPr sz="4800" b="1" i="0" u="none" strike="noStrike" cap="none" baseline="0">
                <a:solidFill>
                  <a:schemeClr val="lt1"/>
                </a:solidFill>
                <a:latin typeface="Arial"/>
                <a:ea typeface="Arial"/>
                <a:cs typeface="Arial"/>
                <a:sym typeface="Arial"/>
              </a:defRPr>
            </a:lvl9pPr>
          </a:lstStyle>
          <a:p>
            <a:endParaRPr/>
          </a:p>
        </p:txBody>
      </p:sp>
      <p:sp>
        <p:nvSpPr>
          <p:cNvPr id="6" name="Shape 6"/>
          <p:cNvSpPr txBox="1">
            <a:spLocks noGrp="1"/>
          </p:cNvSpPr>
          <p:nvPr>
            <p:ph type="body" idx="1"/>
          </p:nvPr>
        </p:nvSpPr>
        <p:spPr>
          <a:xfrm>
            <a:off x="457200" y="1947332"/>
            <a:ext cx="8229600" cy="4620299"/>
          </a:xfrm>
          <a:prstGeom prst="rect">
            <a:avLst/>
          </a:prstGeom>
          <a:noFill/>
          <a:ln>
            <a:noFill/>
          </a:ln>
        </p:spPr>
        <p:txBody>
          <a:bodyPr lIns="91425" tIns="91425" rIns="91425" bIns="91425" anchor="t" anchorCtr="0"/>
          <a:lstStyle>
            <a:lvl1pPr marL="342900" indent="-342900" algn="l" rtl="0">
              <a:spcBef>
                <a:spcPts val="600"/>
              </a:spcBef>
              <a:buClr>
                <a:schemeClr val="dk2"/>
              </a:buClr>
              <a:buSzPct val="166666"/>
              <a:buFont typeface="Arial"/>
              <a:buChar char="•"/>
              <a:defRPr sz="3000" b="0" i="0" u="none" strike="noStrike" cap="none" baseline="0">
                <a:solidFill>
                  <a:schemeClr val="dk2"/>
                </a:solidFill>
                <a:latin typeface="Arial"/>
                <a:ea typeface="Arial"/>
                <a:cs typeface="Arial"/>
                <a:sym typeface="Arial"/>
              </a:defRPr>
            </a:lvl1pPr>
            <a:lvl2pPr marL="742950" indent="-285750" algn="l" rtl="0">
              <a:spcBef>
                <a:spcPts val="480"/>
              </a:spcBef>
              <a:buClr>
                <a:schemeClr val="dk2"/>
              </a:buClr>
              <a:buSzPct val="100000"/>
              <a:buFont typeface="Courier New"/>
              <a:buChar char="o"/>
              <a:defRPr sz="2400" b="0" i="0" u="none" strike="noStrike" cap="none" baseline="0">
                <a:solidFill>
                  <a:schemeClr val="dk2"/>
                </a:solidFill>
                <a:latin typeface="Arial"/>
                <a:ea typeface="Arial"/>
                <a:cs typeface="Arial"/>
                <a:sym typeface="Arial"/>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Arial"/>
                <a:ea typeface="Arial"/>
                <a:cs typeface="Arial"/>
                <a:sym typeface="Arial"/>
              </a:defRPr>
            </a:lvl3pPr>
            <a:lvl4pPr marL="16002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4pPr>
            <a:lvl5pPr marL="20574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5pPr>
            <a:lvl6pPr marL="25146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6pPr>
            <a:lvl7pPr marL="2971800" indent="-228600" algn="l" rtl="0">
              <a:spcBef>
                <a:spcPts val="360"/>
              </a:spcBef>
              <a:buClr>
                <a:schemeClr val="dk2"/>
              </a:buClr>
              <a:buSzPct val="166666"/>
              <a:buFont typeface="Arial"/>
              <a:buChar char="•"/>
              <a:defRPr sz="1800" b="0" i="0" u="none" strike="noStrike" cap="none" baseline="0">
                <a:solidFill>
                  <a:schemeClr val="dk2"/>
                </a:solidFill>
                <a:latin typeface="Arial"/>
                <a:ea typeface="Arial"/>
                <a:cs typeface="Arial"/>
                <a:sym typeface="Arial"/>
              </a:defRPr>
            </a:lvl7pPr>
            <a:lvl8pPr marL="3429000" indent="-228600" algn="l" rtl="0">
              <a:spcBef>
                <a:spcPts val="360"/>
              </a:spcBef>
              <a:buClr>
                <a:schemeClr val="dk2"/>
              </a:buClr>
              <a:buSzPct val="100000"/>
              <a:buFont typeface="Courier New"/>
              <a:buChar char="o"/>
              <a:defRPr sz="1800" b="0" i="0" u="none" strike="noStrike" cap="none" baseline="0">
                <a:solidFill>
                  <a:schemeClr val="dk2"/>
                </a:solidFill>
                <a:latin typeface="Arial"/>
                <a:ea typeface="Arial"/>
                <a:cs typeface="Arial"/>
                <a:sym typeface="Arial"/>
              </a:defRPr>
            </a:lvl8pPr>
            <a:lvl9pPr marL="3886200" indent="-228600" algn="l" rtl="0">
              <a:spcBef>
                <a:spcPts val="360"/>
              </a:spcBef>
              <a:buClr>
                <a:schemeClr val="dk2"/>
              </a:buClr>
              <a:buSzPct val="100000"/>
              <a:buFont typeface="Wingdings"/>
              <a:buChar char="§"/>
              <a:defRPr sz="1800" b="0" i="0" u="none" strike="noStrike" cap="none" baseline="0">
                <a:solidFill>
                  <a:schemeClr val="dk2"/>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hyperlink" Target="http://wattieink.com/heather-jackson/"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jpe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6.xml"/><Relationship Id="rId6" Type="http://schemas.openxmlformats.org/officeDocument/2006/relationships/image" Target="../media/image9.jpeg"/><Relationship Id="rId11" Type="http://schemas.openxmlformats.org/officeDocument/2006/relationships/image" Target="../media/image14.png"/><Relationship Id="rId5" Type="http://schemas.openxmlformats.org/officeDocument/2006/relationships/image" Target="../media/image8.jpeg"/><Relationship Id="rId10" Type="http://schemas.openxmlformats.org/officeDocument/2006/relationships/image" Target="../media/image13.png"/><Relationship Id="rId4" Type="http://schemas.openxmlformats.org/officeDocument/2006/relationships/image" Target="../media/image7.jpeg"/><Relationship Id="rId9"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hyperlink" Target="http://www.wattieink.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
        <p:cNvGrpSpPr/>
        <p:nvPr/>
      </p:nvGrpSpPr>
      <p:grpSpPr>
        <a:xfrm>
          <a:off x="0" y="0"/>
          <a:ext cx="0" cy="0"/>
          <a:chOff x="0" y="0"/>
          <a:chExt cx="0" cy="0"/>
        </a:xfrm>
      </p:grpSpPr>
      <p:sp>
        <p:nvSpPr>
          <p:cNvPr id="28" name="Shape 28"/>
          <p:cNvSpPr txBox="1">
            <a:spLocks noGrp="1"/>
          </p:cNvSpPr>
          <p:nvPr>
            <p:ph type="ctrTitle"/>
          </p:nvPr>
        </p:nvSpPr>
        <p:spPr>
          <a:xfrm>
            <a:off x="685800" y="1734342"/>
            <a:ext cx="7772400" cy="2245499"/>
          </a:xfrm>
          <a:prstGeom prst="rect">
            <a:avLst/>
          </a:prstGeom>
        </p:spPr>
        <p:txBody>
          <a:bodyPr lIns="91425" tIns="91425" rIns="91425" bIns="91425" anchor="b" anchorCtr="0">
            <a:noAutofit/>
          </a:bodyPr>
          <a:lstStyle/>
          <a:p>
            <a:pPr>
              <a:buNone/>
            </a:pPr>
            <a:r>
              <a:rPr lang="en"/>
              <a:t>
Park &amp; Pier Media Group</a:t>
            </a:r>
          </a:p>
        </p:txBody>
      </p:sp>
      <p:sp>
        <p:nvSpPr>
          <p:cNvPr id="29" name="Shape 29"/>
          <p:cNvSpPr txBox="1">
            <a:spLocks noGrp="1"/>
          </p:cNvSpPr>
          <p:nvPr>
            <p:ph type="subTitle" idx="1"/>
          </p:nvPr>
        </p:nvSpPr>
        <p:spPr>
          <a:xfrm>
            <a:off x="685800" y="4124476"/>
            <a:ext cx="7772400" cy="949799"/>
          </a:xfrm>
          <a:prstGeom prst="rect">
            <a:avLst/>
          </a:prstGeom>
        </p:spPr>
        <p:txBody>
          <a:bodyPr lIns="91425" tIns="91425" rIns="91425" bIns="91425" anchor="ctr" anchorCtr="0">
            <a:noAutofit/>
          </a:bodyPr>
          <a:lstStyle/>
          <a:p>
            <a:pPr>
              <a:buNone/>
            </a:pPr>
            <a:r>
              <a:rPr lang="en"/>
              <a:t>Website Wire Frame &amp; Content</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Shape 120"/>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121" name="Shape 121"/>
          <p:cNvSpPr/>
          <p:nvPr/>
        </p:nvSpPr>
        <p:spPr>
          <a:xfrm>
            <a:off x="3881825"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Athletes</a:t>
            </a:r>
          </a:p>
        </p:txBody>
      </p:sp>
      <p:sp>
        <p:nvSpPr>
          <p:cNvPr id="122" name="Shape 122"/>
          <p:cNvSpPr/>
          <p:nvPr/>
        </p:nvSpPr>
        <p:spPr>
          <a:xfrm>
            <a:off x="496387" y="196072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Andy Potts</a:t>
            </a:r>
          </a:p>
        </p:txBody>
      </p:sp>
      <p:sp>
        <p:nvSpPr>
          <p:cNvPr id="123" name="Shape 123"/>
          <p:cNvSpPr/>
          <p:nvPr/>
        </p:nvSpPr>
        <p:spPr>
          <a:xfrm>
            <a:off x="4935937" y="196072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Sarah Haskins</a:t>
            </a:r>
          </a:p>
        </p:txBody>
      </p:sp>
      <p:sp>
        <p:nvSpPr>
          <p:cNvPr id="124" name="Shape 124"/>
          <p:cNvSpPr/>
          <p:nvPr/>
        </p:nvSpPr>
        <p:spPr>
          <a:xfrm>
            <a:off x="2716162" y="196072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Cameron Dye</a:t>
            </a:r>
          </a:p>
        </p:txBody>
      </p:sp>
      <p:sp>
        <p:nvSpPr>
          <p:cNvPr id="125" name="Shape 125"/>
          <p:cNvSpPr/>
          <p:nvPr/>
        </p:nvSpPr>
        <p:spPr>
          <a:xfrm>
            <a:off x="7155712" y="196072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Ben Collins</a:t>
            </a:r>
          </a:p>
        </p:txBody>
      </p:sp>
      <p:sp>
        <p:nvSpPr>
          <p:cNvPr id="126" name="Shape 126"/>
          <p:cNvSpPr/>
          <p:nvPr/>
        </p:nvSpPr>
        <p:spPr>
          <a:xfrm>
            <a:off x="496387" y="27892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Greg Billington</a:t>
            </a:r>
          </a:p>
        </p:txBody>
      </p:sp>
      <p:sp>
        <p:nvSpPr>
          <p:cNvPr id="127" name="Shape 127"/>
          <p:cNvSpPr/>
          <p:nvPr/>
        </p:nvSpPr>
        <p:spPr>
          <a:xfrm>
            <a:off x="2716162" y="27892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Jenna Parker</a:t>
            </a:r>
          </a:p>
        </p:txBody>
      </p:sp>
      <p:sp>
        <p:nvSpPr>
          <p:cNvPr id="128" name="Shape 128"/>
          <p:cNvSpPr/>
          <p:nvPr/>
        </p:nvSpPr>
        <p:spPr>
          <a:xfrm>
            <a:off x="4935937" y="27892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Matt Russell</a:t>
            </a:r>
          </a:p>
        </p:txBody>
      </p:sp>
      <p:sp>
        <p:nvSpPr>
          <p:cNvPr id="129" name="Shape 129"/>
          <p:cNvSpPr/>
          <p:nvPr/>
        </p:nvSpPr>
        <p:spPr>
          <a:xfrm>
            <a:off x="7155712" y="27892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Jackie Arendt</a:t>
            </a:r>
          </a:p>
        </p:txBody>
      </p:sp>
      <p:sp>
        <p:nvSpPr>
          <p:cNvPr id="130" name="Shape 130"/>
          <p:cNvSpPr/>
          <p:nvPr/>
        </p:nvSpPr>
        <p:spPr>
          <a:xfrm>
            <a:off x="496387" y="367190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Ian Mikelson</a:t>
            </a:r>
            <a:endParaRPr lang="en" b="1" dirty="0"/>
          </a:p>
        </p:txBody>
      </p:sp>
      <p:sp>
        <p:nvSpPr>
          <p:cNvPr id="14" name="Shape 130"/>
          <p:cNvSpPr/>
          <p:nvPr/>
        </p:nvSpPr>
        <p:spPr>
          <a:xfrm>
            <a:off x="2716161" y="3725354"/>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Maik Twelsiek</a:t>
            </a:r>
            <a:endParaRPr lang="en" b="1" dirty="0"/>
          </a:p>
        </p:txBody>
      </p:sp>
      <p:sp>
        <p:nvSpPr>
          <p:cNvPr id="15" name="Rectangular Callout 14"/>
          <p:cNvSpPr/>
          <p:nvPr/>
        </p:nvSpPr>
        <p:spPr>
          <a:xfrm>
            <a:off x="1066800" y="4553878"/>
            <a:ext cx="3869137" cy="1298770"/>
          </a:xfrm>
          <a:prstGeom prst="wedgeRectCallout">
            <a:avLst>
              <a:gd name="adj1" fmla="val -71087"/>
              <a:gd name="adj2" fmla="val 1157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should be a tiled page with a picture of each.  When you click on the picture, it gives you the option to download a media </a:t>
            </a:r>
            <a:r>
              <a:rPr lang="en-US" dirty="0" smtClean="0"/>
              <a:t>packet or go to their website.</a:t>
            </a:r>
            <a:endParaRPr lang="en-US" dirty="0"/>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136" name="Shape 136"/>
          <p:cNvSpPr/>
          <p:nvPr/>
        </p:nvSpPr>
        <p:spPr>
          <a:xfrm>
            <a:off x="3881825"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Athletes</a:t>
            </a:r>
          </a:p>
        </p:txBody>
      </p:sp>
      <p:sp>
        <p:nvSpPr>
          <p:cNvPr id="137" name="Shape 137"/>
          <p:cNvSpPr/>
          <p:nvPr/>
        </p:nvSpPr>
        <p:spPr>
          <a:xfrm>
            <a:off x="3881825" y="18178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Andy Potts</a:t>
            </a:r>
          </a:p>
        </p:txBody>
      </p:sp>
      <p:sp>
        <p:nvSpPr>
          <p:cNvPr id="138" name="Shape 138"/>
          <p:cNvSpPr/>
          <p:nvPr/>
        </p:nvSpPr>
        <p:spPr>
          <a:xfrm>
            <a:off x="312810" y="2582193"/>
            <a:ext cx="8518379" cy="3879795"/>
          </a:xfrm>
          <a:prstGeom prst="rect">
            <a:avLst/>
          </a:prstGeom>
          <a:blipFill>
            <a:blip r:embed="rId3"/>
            <a:stretch>
              <a:fillRect/>
            </a:stretch>
          </a:blipFill>
        </p:spPr>
      </p:sp>
      <p:sp>
        <p:nvSpPr>
          <p:cNvPr id="139" name="Shape 139"/>
          <p:cNvSpPr txBox="1"/>
          <p:nvPr/>
        </p:nvSpPr>
        <p:spPr>
          <a:xfrm>
            <a:off x="1228725" y="5288025"/>
            <a:ext cx="635100" cy="396900"/>
          </a:xfrm>
          <a:prstGeom prst="rect">
            <a:avLst/>
          </a:prstGeom>
          <a:noFill/>
        </p:spPr>
        <p:txBody>
          <a:bodyPr lIns="91425" tIns="91425" rIns="91425" bIns="91425" anchor="t" anchorCtr="0">
            <a:noAutofit/>
          </a:bodyPr>
          <a:lstStyle/>
          <a:p>
            <a:pPr lvl="0" algn="ctr" rtl="0">
              <a:buNone/>
            </a:pPr>
            <a:r>
              <a:rPr lang="en">
                <a:solidFill>
                  <a:srgbClr val="FF0000"/>
                </a:solidFill>
              </a:rPr>
              <a:t>Bio</a:t>
            </a:r>
          </a:p>
        </p:txBody>
      </p:sp>
      <p:sp>
        <p:nvSpPr>
          <p:cNvPr id="140" name="Shape 140"/>
          <p:cNvSpPr txBox="1"/>
          <p:nvPr/>
        </p:nvSpPr>
        <p:spPr>
          <a:xfrm>
            <a:off x="1762744" y="5292725"/>
            <a:ext cx="1683320" cy="476400"/>
          </a:xfrm>
          <a:prstGeom prst="rect">
            <a:avLst/>
          </a:prstGeom>
          <a:noFill/>
        </p:spPr>
        <p:txBody>
          <a:bodyPr lIns="91425" tIns="91425" rIns="91425" bIns="91425" anchor="t" anchorCtr="0">
            <a:noAutofit/>
          </a:bodyPr>
          <a:lstStyle/>
          <a:p>
            <a:pPr algn="ctr">
              <a:buNone/>
            </a:pPr>
            <a:r>
              <a:rPr lang="en" dirty="0" smtClean="0">
                <a:solidFill>
                  <a:srgbClr val="FF0000"/>
                </a:solidFill>
              </a:rPr>
              <a:t>Schedule/Results</a:t>
            </a:r>
            <a:endParaRPr lang="en" dirty="0">
              <a:solidFill>
                <a:srgbClr val="FF0000"/>
              </a:solidFill>
            </a:endParaRPr>
          </a:p>
        </p:txBody>
      </p:sp>
      <p:sp>
        <p:nvSpPr>
          <p:cNvPr id="141" name="Shape 141"/>
          <p:cNvSpPr txBox="1"/>
          <p:nvPr/>
        </p:nvSpPr>
        <p:spPr>
          <a:xfrm>
            <a:off x="3446064" y="5292725"/>
            <a:ext cx="1063800" cy="476400"/>
          </a:xfrm>
          <a:prstGeom prst="rect">
            <a:avLst/>
          </a:prstGeom>
          <a:noFill/>
        </p:spPr>
        <p:txBody>
          <a:bodyPr lIns="91425" tIns="91425" rIns="91425" bIns="91425" anchor="t" anchorCtr="0">
            <a:noAutofit/>
          </a:bodyPr>
          <a:lstStyle/>
          <a:p>
            <a:pPr lvl="0" algn="ctr" rtl="0">
              <a:buNone/>
            </a:pPr>
            <a:r>
              <a:rPr lang="en">
                <a:solidFill>
                  <a:srgbClr val="FF0000"/>
                </a:solidFill>
              </a:rPr>
              <a:t>Sponsors</a:t>
            </a:r>
          </a:p>
        </p:txBody>
      </p:sp>
      <p:sp>
        <p:nvSpPr>
          <p:cNvPr id="142" name="Shape 142"/>
          <p:cNvSpPr txBox="1"/>
          <p:nvPr/>
        </p:nvSpPr>
        <p:spPr>
          <a:xfrm>
            <a:off x="4561185" y="5292725"/>
            <a:ext cx="1063800" cy="476400"/>
          </a:xfrm>
          <a:prstGeom prst="rect">
            <a:avLst/>
          </a:prstGeom>
          <a:noFill/>
        </p:spPr>
        <p:txBody>
          <a:bodyPr lIns="91425" tIns="91425" rIns="91425" bIns="91425" anchor="t" anchorCtr="0">
            <a:noAutofit/>
          </a:bodyPr>
          <a:lstStyle/>
          <a:p>
            <a:pPr lvl="0" algn="ctr" rtl="0">
              <a:buNone/>
            </a:pPr>
            <a:r>
              <a:rPr lang="en">
                <a:solidFill>
                  <a:srgbClr val="FF0000"/>
                </a:solidFill>
              </a:rPr>
              <a:t>Connect w/Andy</a:t>
            </a:r>
          </a:p>
        </p:txBody>
      </p:sp>
      <p:sp>
        <p:nvSpPr>
          <p:cNvPr id="143" name="Shape 143"/>
          <p:cNvSpPr txBox="1"/>
          <p:nvPr/>
        </p:nvSpPr>
        <p:spPr>
          <a:xfrm>
            <a:off x="5695355" y="5292725"/>
            <a:ext cx="1682999" cy="476400"/>
          </a:xfrm>
          <a:prstGeom prst="rect">
            <a:avLst/>
          </a:prstGeom>
          <a:noFill/>
        </p:spPr>
        <p:txBody>
          <a:bodyPr lIns="91425" tIns="91425" rIns="91425" bIns="91425" anchor="t" anchorCtr="0">
            <a:noAutofit/>
          </a:bodyPr>
          <a:lstStyle/>
          <a:p>
            <a:pPr lvl="0" algn="ctr" rtl="0">
              <a:buNone/>
            </a:pPr>
            <a:r>
              <a:rPr lang="en">
                <a:solidFill>
                  <a:srgbClr val="FF0000"/>
                </a:solidFill>
              </a:rPr>
              <a:t>Sponsor Packet</a:t>
            </a:r>
          </a:p>
        </p:txBody>
      </p:sp>
      <p:sp>
        <p:nvSpPr>
          <p:cNvPr id="2" name="Rectangular Callout 1"/>
          <p:cNvSpPr/>
          <p:nvPr/>
        </p:nvSpPr>
        <p:spPr>
          <a:xfrm>
            <a:off x="6324600" y="609600"/>
            <a:ext cx="2362200" cy="1717950"/>
          </a:xfrm>
          <a:prstGeom prst="wedgeRectCallout">
            <a:avLst>
              <a:gd name="adj1" fmla="val -47410"/>
              <a:gd name="adj2" fmla="val 8951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rPr>
              <a:t>http://wattieink.com/heather-jackson</a:t>
            </a:r>
            <a:r>
              <a:rPr lang="en-US" dirty="0" smtClean="0">
                <a:hlinkClick r:id="rId4"/>
              </a:rPr>
              <a:t>/</a:t>
            </a:r>
            <a:endParaRPr lang="en-US" dirty="0" smtClean="0"/>
          </a:p>
          <a:p>
            <a:pPr algn="ctr"/>
            <a:endParaRPr lang="en-US" dirty="0"/>
          </a:p>
          <a:p>
            <a:pPr algn="ctr"/>
            <a:r>
              <a:rPr lang="en-US" dirty="0" smtClean="0"/>
              <a:t>- USE THIS URL AS A REFERENCE UNLESS YOU HAVE A BETTER DESIGN IDEA THAT”S SIMPLER AND COOLER</a:t>
            </a:r>
            <a:endParaRPr lang="en-US" dirty="0"/>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514350" y="1510549"/>
            <a:ext cx="8559374" cy="342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p>
        </p:txBody>
      </p:sp>
      <p:sp>
        <p:nvSpPr>
          <p:cNvPr id="7" name="TextBox 6"/>
          <p:cNvSpPr txBox="1"/>
          <p:nvPr/>
        </p:nvSpPr>
        <p:spPr>
          <a:xfrm>
            <a:off x="5532107" y="1152422"/>
            <a:ext cx="3508620" cy="415498"/>
          </a:xfrm>
          <a:prstGeom prst="rect">
            <a:avLst/>
          </a:prstGeom>
          <a:noFill/>
        </p:spPr>
        <p:txBody>
          <a:bodyPr wrap="square" rtlCol="0">
            <a:spAutoFit/>
          </a:bodyPr>
          <a:lstStyle/>
          <a:p>
            <a:pPr algn="r"/>
            <a:r>
              <a:rPr lang="en-US" sz="2100" dirty="0">
                <a:latin typeface="Aldo" panose="02000500000000020004" pitchFamily="2" charset="0"/>
              </a:rPr>
              <a:t>KEY CLIENTS</a:t>
            </a:r>
          </a:p>
        </p:txBody>
      </p:sp>
      <p:pic>
        <p:nvPicPr>
          <p:cNvPr id="3074" name="Picture 2" descr="https://encrypted-tbn0.gstatic.com/images?q=tbn:ANd9GcT-SFtoplrVpIyR8058FruFu9IJeGzrReM_TPZefB5F4g7rj3CV"/>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321" y="2187231"/>
            <a:ext cx="1300047" cy="108337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shootonline.com/go/media/releases/CCWLogo_SHOOT_Small47fa9d709a976.JPG"/>
          <p:cNvPicPr>
            <a:picLocks noChangeAspect="1" noChangeArrowheads="1"/>
          </p:cNvPicPr>
          <p:nvPr/>
        </p:nvPicPr>
        <p:blipFill rotWithShape="1">
          <a:blip r:embed="rId3">
            <a:extLst>
              <a:ext uri="{28A0092B-C50C-407E-A947-70E740481C1C}">
                <a14:useLocalDpi xmlns:a14="http://schemas.microsoft.com/office/drawing/2010/main" val="0"/>
              </a:ext>
            </a:extLst>
          </a:blip>
          <a:srcRect t="22165" b="21967"/>
          <a:stretch/>
        </p:blipFill>
        <p:spPr bwMode="auto">
          <a:xfrm>
            <a:off x="2647933" y="1971711"/>
            <a:ext cx="1819358" cy="101645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encrypted-tbn1.gstatic.com/images?q=tbn:ANd9GcSkHvZ6E5P9XUXfF0_Qcf8j7Lg_liqE9oWdGoZgdJ5Gb9Bn_KP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6898" y="2728917"/>
            <a:ext cx="986787" cy="894798"/>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triathlonbusiness.com/wp-content/uploads/2012/11/121108_ASICS-logo.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473" y="3659024"/>
            <a:ext cx="2157961" cy="101424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https://encrypted-tbn1.gstatic.com/images?q=tbn:ANd9GcQ5keCKQxXfzQinGq-rKgM3wSifW3bIWyCdxcSm5qVWxgoHaACH"/>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30119" y="4104192"/>
            <a:ext cx="1837172" cy="520533"/>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ttp://www.ppcgeeks.com/wp-content/uploads/2011/08/Sprint-Logo.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70405" y="1949274"/>
            <a:ext cx="1489376" cy="614241"/>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descr="Titan America ®"/>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22148" y="3813295"/>
            <a:ext cx="1543050" cy="428626"/>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https://encrypted-tbn3.gstatic.com/images?q=tbn:ANd9GcRnuOfejmLXu6y2g2EL3MlC9PWiJ7D4guHE2IPWBGLA4wtp0BPJR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60916" y="5471631"/>
            <a:ext cx="1425348" cy="4988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600244" y="5321954"/>
            <a:ext cx="1060048" cy="1049952"/>
          </a:xfrm>
          <a:prstGeom prst="rect">
            <a:avLst/>
          </a:prstGeom>
        </p:spPr>
      </p:pic>
      <p:pic>
        <p:nvPicPr>
          <p:cNvPr id="1026" name="Picture 2" descr="http://upload.wikimedia.org/wikipedia/commons/thumb/3/3a/Verizon_logo.svg/300px-Verizon_logo.svg.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257799" y="4527002"/>
            <a:ext cx="1264349" cy="75860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3.gstatic.com/images?q=tbn:ANd9GcS0mDd3UMtzdxXB9ydNO92ciBZK2XIlZRuKpe4D3TsJaWWryVyOCw"/>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69271" y="4841837"/>
            <a:ext cx="939847" cy="125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4908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r>
              <a:rPr lang="en-US" sz="2000" dirty="0" smtClean="0"/>
              <a:t>I want the page to function seamlessly and collect content from all of my athletes (IE: Collect all Twitter, FB, </a:t>
            </a:r>
            <a:r>
              <a:rPr lang="en-US" sz="2000" dirty="0" err="1" smtClean="0"/>
              <a:t>Instagram</a:t>
            </a:r>
            <a:r>
              <a:rPr lang="en-US" sz="2000" dirty="0" smtClean="0"/>
              <a:t>, Photo’s, </a:t>
            </a:r>
            <a:r>
              <a:rPr lang="en-US" sz="2000" dirty="0" err="1" smtClean="0"/>
              <a:t>Etc</a:t>
            </a:r>
            <a:r>
              <a:rPr lang="en-US" sz="2000" dirty="0" smtClean="0"/>
              <a:t> and put it in 1 place</a:t>
            </a:r>
          </a:p>
          <a:p>
            <a:r>
              <a:rPr lang="en-US" sz="2000" dirty="0" smtClean="0"/>
              <a:t>Easy/Updatable “Stories”, “News”, </a:t>
            </a:r>
            <a:r>
              <a:rPr lang="en-US" sz="2000" dirty="0" err="1" smtClean="0"/>
              <a:t>Etc</a:t>
            </a:r>
            <a:endParaRPr lang="en-US" sz="2000" dirty="0" smtClean="0"/>
          </a:p>
          <a:p>
            <a:r>
              <a:rPr lang="en-US" sz="2000" dirty="0" smtClean="0"/>
              <a:t>The main page should have an easily updatable photo and key news/stories comes to the top.  This is a portal for sponsors to get information on the athletes(news, media info, </a:t>
            </a:r>
            <a:r>
              <a:rPr lang="en-US" sz="2000" dirty="0" err="1" smtClean="0"/>
              <a:t>etc</a:t>
            </a:r>
            <a:r>
              <a:rPr lang="en-US" sz="2000" dirty="0" smtClean="0"/>
              <a:t> and for me to post press releases)</a:t>
            </a:r>
            <a:endParaRPr lang="en-US" sz="2000" dirty="0" smtClean="0"/>
          </a:p>
          <a:p>
            <a:r>
              <a:rPr lang="en-US" sz="2000" dirty="0" smtClean="0"/>
              <a:t>Great Reference as to how this could be done easily for all aspects of the site. You might have a better solution:  </a:t>
            </a:r>
            <a:r>
              <a:rPr lang="en-US" sz="2000" dirty="0" smtClean="0">
                <a:hlinkClick r:id="rId2"/>
              </a:rPr>
              <a:t>www.wattieink.com</a:t>
            </a:r>
            <a:endParaRPr lang="en-US" sz="2000" dirty="0" smtClean="0"/>
          </a:p>
          <a:p>
            <a:r>
              <a:rPr lang="en-US" sz="2000" dirty="0" smtClean="0"/>
              <a:t>Clean &amp; Simple is the goal</a:t>
            </a:r>
            <a:endParaRPr lang="en-US" sz="2000" dirty="0"/>
          </a:p>
        </p:txBody>
      </p:sp>
    </p:spTree>
    <p:extLst>
      <p:ext uri="{BB962C8B-B14F-4D97-AF65-F5344CB8AC3E}">
        <p14:creationId xmlns:p14="http://schemas.microsoft.com/office/powerpoint/2010/main" val="3078462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p:nvPr/>
        </p:nvSpPr>
        <p:spPr>
          <a:xfrm>
            <a:off x="237469" y="676275"/>
            <a:ext cx="8496953" cy="5426075"/>
          </a:xfrm>
          <a:prstGeom prst="rect">
            <a:avLst/>
          </a:prstGeom>
          <a:blipFill>
            <a:blip r:embed="rId3"/>
            <a:stretch>
              <a:fillRect/>
            </a:stretch>
          </a:blipFill>
        </p:spPr>
      </p:sp>
      <p:sp>
        <p:nvSpPr>
          <p:cNvPr id="3" name="Line Callout 3 (No Border) 2"/>
          <p:cNvSpPr/>
          <p:nvPr/>
        </p:nvSpPr>
        <p:spPr>
          <a:xfrm>
            <a:off x="1219200" y="217875"/>
            <a:ext cx="1219200" cy="880449"/>
          </a:xfrm>
          <a:prstGeom prst="callout3">
            <a:avLst>
              <a:gd name="adj1" fmla="val 18750"/>
              <a:gd name="adj2" fmla="val -8333"/>
              <a:gd name="adj3" fmla="val 18750"/>
              <a:gd name="adj4" fmla="val -16667"/>
              <a:gd name="adj5" fmla="val 100000"/>
              <a:gd name="adj6" fmla="val -16667"/>
              <a:gd name="adj7" fmla="val 426111"/>
              <a:gd name="adj8" fmla="val 174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a:t>
            </a:r>
            <a:endParaRPr lang="en-US" dirty="0"/>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3"/>
        <p:cNvGrpSpPr/>
        <p:nvPr/>
      </p:nvGrpSpPr>
      <p:grpSpPr>
        <a:xfrm>
          <a:off x="0" y="0"/>
          <a:ext cx="0" cy="0"/>
          <a:chOff x="0" y="0"/>
          <a:chExt cx="0" cy="0"/>
        </a:xfrm>
      </p:grpSpPr>
      <p:sp>
        <p:nvSpPr>
          <p:cNvPr id="34" name="Shape 34"/>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lgn="ctr">
              <a:buNone/>
            </a:pPr>
            <a:r>
              <a:rPr lang="en" b="1"/>
              <a:t>Home Page</a:t>
            </a:r>
          </a:p>
        </p:txBody>
      </p:sp>
      <p:sp>
        <p:nvSpPr>
          <p:cNvPr id="35" name="Shape 35"/>
          <p:cNvSpPr/>
          <p:nvPr/>
        </p:nvSpPr>
        <p:spPr>
          <a:xfrm>
            <a:off x="300425"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a:t>
            </a:r>
          </a:p>
        </p:txBody>
      </p:sp>
      <p:sp>
        <p:nvSpPr>
          <p:cNvPr id="36" name="Shape 36"/>
          <p:cNvSpPr/>
          <p:nvPr/>
        </p:nvSpPr>
        <p:spPr>
          <a:xfrm>
            <a:off x="2098750"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37" name="Shape 37"/>
          <p:cNvSpPr/>
          <p:nvPr/>
        </p:nvSpPr>
        <p:spPr>
          <a:xfrm>
            <a:off x="4034225"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Athletes</a:t>
            </a:r>
          </a:p>
        </p:txBody>
      </p:sp>
      <p:sp>
        <p:nvSpPr>
          <p:cNvPr id="38" name="Shape 38"/>
          <p:cNvSpPr/>
          <p:nvPr/>
        </p:nvSpPr>
        <p:spPr>
          <a:xfrm>
            <a:off x="5798625"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Gallery</a:t>
            </a:r>
          </a:p>
        </p:txBody>
      </p:sp>
      <p:sp>
        <p:nvSpPr>
          <p:cNvPr id="39" name="Shape 39"/>
          <p:cNvSpPr/>
          <p:nvPr/>
        </p:nvSpPr>
        <p:spPr>
          <a:xfrm>
            <a:off x="7560750"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Contact Us</a:t>
            </a:r>
          </a:p>
        </p:txBody>
      </p:sp>
      <p:sp>
        <p:nvSpPr>
          <p:cNvPr id="40" name="Shape 40"/>
          <p:cNvSpPr/>
          <p:nvPr/>
        </p:nvSpPr>
        <p:spPr>
          <a:xfrm>
            <a:off x="692512" y="2481008"/>
            <a:ext cx="7790864" cy="4146015"/>
          </a:xfrm>
          <a:prstGeom prst="rect">
            <a:avLst/>
          </a:prstGeom>
          <a:blipFill>
            <a:blip r:embed="rId3"/>
            <a:stretch>
              <a:fillRect/>
            </a:stretch>
          </a:blipFill>
        </p:spPr>
      </p:sp>
      <p:sp>
        <p:nvSpPr>
          <p:cNvPr id="2" name="Line Callout 3 1"/>
          <p:cNvSpPr/>
          <p:nvPr/>
        </p:nvSpPr>
        <p:spPr>
          <a:xfrm rot="21418014">
            <a:off x="6206072" y="1657909"/>
            <a:ext cx="2168902" cy="852570"/>
          </a:xfrm>
          <a:prstGeom prst="borderCallout3">
            <a:avLst>
              <a:gd name="adj1" fmla="val 18750"/>
              <a:gd name="adj2" fmla="val -8333"/>
              <a:gd name="adj3" fmla="val 18750"/>
              <a:gd name="adj4" fmla="val -16667"/>
              <a:gd name="adj5" fmla="val 100000"/>
              <a:gd name="adj6" fmla="val -16667"/>
              <a:gd name="adj7" fmla="val 144622"/>
              <a:gd name="adj8" fmla="val -746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Should Be on Every Page; collects from all athletes &amp; P/P key business info</a:t>
            </a:r>
            <a:endParaRPr lang="en-US" dirty="0"/>
          </a:p>
        </p:txBody>
      </p:sp>
      <p:sp>
        <p:nvSpPr>
          <p:cNvPr id="10" name="Line Callout 3 (No Border) 9"/>
          <p:cNvSpPr/>
          <p:nvPr/>
        </p:nvSpPr>
        <p:spPr>
          <a:xfrm>
            <a:off x="1219200" y="217875"/>
            <a:ext cx="1219200" cy="880449"/>
          </a:xfrm>
          <a:prstGeom prst="callout3">
            <a:avLst>
              <a:gd name="adj1" fmla="val 18750"/>
              <a:gd name="adj2" fmla="val -8333"/>
              <a:gd name="adj3" fmla="val 18750"/>
              <a:gd name="adj4" fmla="val -16667"/>
              <a:gd name="adj5" fmla="val 100000"/>
              <a:gd name="adj6" fmla="val -16667"/>
              <a:gd name="adj7" fmla="val 426111"/>
              <a:gd name="adj8" fmla="val 174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a:t>
            </a:r>
            <a:endParaRPr lang="en-US" dirty="0"/>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sp>
        <p:nvSpPr>
          <p:cNvPr id="45" name="Shape 45"/>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46" name="Shape 46"/>
          <p:cNvSpPr/>
          <p:nvPr/>
        </p:nvSpPr>
        <p:spPr>
          <a:xfrm>
            <a:off x="1184775" y="2456500"/>
            <a:ext cx="5935199" cy="2731199"/>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Park and Pier Media Group is the agency of the 21st century.    Combining critical thought, industry expertise, strategic thinking and a results driven process, P&amp;P is emerging as a leading full service agency for consulting, strategic partnerships, business development, lifestyle marketing, media planning, athlete representation, event sponsorship and more.   From Park Avenue to Pier Avenue, P&amp;P is a credible voice and thought leader that can move any brand forward.</a:t>
            </a:r>
          </a:p>
        </p:txBody>
      </p:sp>
      <p:sp>
        <p:nvSpPr>
          <p:cNvPr id="47" name="Shape 47"/>
          <p:cNvSpPr/>
          <p:nvPr/>
        </p:nvSpPr>
        <p:spPr>
          <a:xfrm>
            <a:off x="17674"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a:t>
            </a:r>
          </a:p>
        </p:txBody>
      </p:sp>
      <p:sp>
        <p:nvSpPr>
          <p:cNvPr id="48" name="Shape 48"/>
          <p:cNvSpPr/>
          <p:nvPr/>
        </p:nvSpPr>
        <p:spPr>
          <a:xfrm>
            <a:off x="1632272"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49" name="Shape 49"/>
          <p:cNvSpPr/>
          <p:nvPr/>
        </p:nvSpPr>
        <p:spPr>
          <a:xfrm>
            <a:off x="3254490" y="1124675"/>
            <a:ext cx="170524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a:t>Athletes</a:t>
            </a:r>
          </a:p>
        </p:txBody>
      </p:sp>
      <p:sp>
        <p:nvSpPr>
          <p:cNvPr id="50" name="Shape 50"/>
          <p:cNvSpPr/>
          <p:nvPr/>
        </p:nvSpPr>
        <p:spPr>
          <a:xfrm>
            <a:off x="5007021" y="1124675"/>
            <a:ext cx="121354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News</a:t>
            </a:r>
            <a:endParaRPr lang="en" b="1" dirty="0"/>
          </a:p>
        </p:txBody>
      </p:sp>
      <p:sp>
        <p:nvSpPr>
          <p:cNvPr id="8" name="Shape 49"/>
          <p:cNvSpPr/>
          <p:nvPr/>
        </p:nvSpPr>
        <p:spPr>
          <a:xfrm>
            <a:off x="6233373" y="1124675"/>
            <a:ext cx="1301447"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Previous Clients</a:t>
            </a:r>
            <a:endParaRPr lang="en" b="1" dirty="0"/>
          </a:p>
        </p:txBody>
      </p:sp>
      <p:sp>
        <p:nvSpPr>
          <p:cNvPr id="2" name="Rectangular Callout 1"/>
          <p:cNvSpPr/>
          <p:nvPr/>
        </p:nvSpPr>
        <p:spPr>
          <a:xfrm>
            <a:off x="6233373" y="5176326"/>
            <a:ext cx="1843828" cy="1072074"/>
          </a:xfrm>
          <a:prstGeom prst="wedgeRectCallout">
            <a:avLst>
              <a:gd name="adj1" fmla="val -101798"/>
              <a:gd name="adj2" fmla="val -1106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ABOUT / What We Do</a:t>
            </a:r>
            <a:endParaRPr lang="en-US" dirty="0"/>
          </a:p>
        </p:txBody>
      </p:sp>
      <p:sp>
        <p:nvSpPr>
          <p:cNvPr id="10" name="Shape 50"/>
          <p:cNvSpPr/>
          <p:nvPr/>
        </p:nvSpPr>
        <p:spPr>
          <a:xfrm>
            <a:off x="7426809" y="11246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Find Us</a:t>
            </a:r>
            <a:endParaRPr lang="en" b="1" dirty="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86" name="Shape 86"/>
          <p:cNvSpPr/>
          <p:nvPr/>
        </p:nvSpPr>
        <p:spPr>
          <a:xfrm>
            <a:off x="3945675" y="8133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87" name="Shape 87"/>
          <p:cNvSpPr/>
          <p:nvPr/>
        </p:nvSpPr>
        <p:spPr>
          <a:xfrm>
            <a:off x="5098600" y="1973375"/>
            <a:ext cx="17980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Brand Strategy</a:t>
            </a:r>
          </a:p>
        </p:txBody>
      </p:sp>
      <p:sp>
        <p:nvSpPr>
          <p:cNvPr id="88" name="Shape 88"/>
          <p:cNvSpPr/>
          <p:nvPr/>
        </p:nvSpPr>
        <p:spPr>
          <a:xfrm>
            <a:off x="5098600" y="343332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Product Strategy / Launch</a:t>
            </a:r>
          </a:p>
        </p:txBody>
      </p:sp>
      <p:sp>
        <p:nvSpPr>
          <p:cNvPr id="89" name="Shape 89"/>
          <p:cNvSpPr/>
          <p:nvPr/>
        </p:nvSpPr>
        <p:spPr>
          <a:xfrm>
            <a:off x="6792400" y="382872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Athlete Representation</a:t>
            </a:r>
          </a:p>
        </p:txBody>
      </p:sp>
      <p:sp>
        <p:nvSpPr>
          <p:cNvPr id="90" name="Shape 90"/>
          <p:cNvSpPr/>
          <p:nvPr/>
        </p:nvSpPr>
        <p:spPr>
          <a:xfrm>
            <a:off x="6747950" y="31106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Events</a:t>
            </a:r>
          </a:p>
        </p:txBody>
      </p:sp>
      <p:sp>
        <p:nvSpPr>
          <p:cNvPr id="92" name="Shape 92"/>
          <p:cNvSpPr/>
          <p:nvPr/>
        </p:nvSpPr>
        <p:spPr>
          <a:xfrm>
            <a:off x="5161100" y="43027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Lifestyle Marketing</a:t>
            </a:r>
          </a:p>
        </p:txBody>
      </p:sp>
      <p:sp>
        <p:nvSpPr>
          <p:cNvPr id="93" name="Shape 93"/>
          <p:cNvSpPr/>
          <p:nvPr/>
        </p:nvSpPr>
        <p:spPr>
          <a:xfrm>
            <a:off x="6792400" y="232092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Business Development</a:t>
            </a:r>
          </a:p>
        </p:txBody>
      </p:sp>
      <p:sp>
        <p:nvSpPr>
          <p:cNvPr id="94" name="Shape 94"/>
          <p:cNvSpPr/>
          <p:nvPr/>
        </p:nvSpPr>
        <p:spPr>
          <a:xfrm>
            <a:off x="6792400" y="46981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Sales</a:t>
            </a:r>
          </a:p>
        </p:txBody>
      </p:sp>
      <p:sp>
        <p:nvSpPr>
          <p:cNvPr id="95" name="Shape 95"/>
          <p:cNvSpPr/>
          <p:nvPr/>
        </p:nvSpPr>
        <p:spPr>
          <a:xfrm>
            <a:off x="6792400" y="54982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Retail Marketing</a:t>
            </a:r>
          </a:p>
        </p:txBody>
      </p:sp>
      <p:sp>
        <p:nvSpPr>
          <p:cNvPr id="96" name="Shape 96"/>
          <p:cNvSpPr txBox="1"/>
          <p:nvPr/>
        </p:nvSpPr>
        <p:spPr>
          <a:xfrm>
            <a:off x="130175" y="1591525"/>
            <a:ext cx="4016399" cy="4810199"/>
          </a:xfrm>
          <a:prstGeom prst="rect">
            <a:avLst/>
          </a:prstGeom>
          <a:noFill/>
        </p:spPr>
        <p:txBody>
          <a:bodyPr lIns="91425" tIns="91425" rIns="91425" bIns="91425" anchor="t" anchorCtr="0">
            <a:noAutofit/>
          </a:bodyPr>
          <a:lstStyle/>
          <a:p>
            <a:pPr lvl="0" rtl="0">
              <a:buNone/>
            </a:pPr>
            <a:r>
              <a:rPr lang="en"/>
              <a:t>
For a while, we asked ourselves, what do we do?  The list was long and the expertise that we brought to the table was even longer.  In the end, the common thread throughout it all was an unwavering passion to combine critical thought, in depth analysis, flawless execution and fully encompassing solutions to build really cool stuff.  </a:t>
            </a:r>
          </a:p>
          <a:p>
            <a:endParaRPr lang="en"/>
          </a:p>
          <a:p>
            <a:pPr lvl="0" rtl="0">
              <a:buNone/>
            </a:pPr>
            <a:r>
              <a:rPr lang="en"/>
              <a:t>We build brands, create experiences, connect people with their passions and create links between what each of us do everyday.  </a:t>
            </a:r>
          </a:p>
          <a:p>
            <a:endParaRPr lang="en"/>
          </a:p>
          <a:p>
            <a:pPr lvl="0" rtl="0">
              <a:buNone/>
            </a:pPr>
            <a:r>
              <a:rPr lang="en"/>
              <a:t>Whether it is athlete management, media planning, building a new sales channel, product launches or business development, we take our work very personally-  Just like we tell our children:</a:t>
            </a:r>
          </a:p>
          <a:p>
            <a:pPr lvl="0" rtl="0">
              <a:buNone/>
            </a:pPr>
            <a:r>
              <a:rPr lang="en"/>
              <a:t> Be Passionate, Be Calculated, Be Bold and Leave things better then when we started with them. </a:t>
            </a:r>
          </a:p>
        </p:txBody>
      </p:sp>
      <p:sp>
        <p:nvSpPr>
          <p:cNvPr id="97" name="Shape 97"/>
          <p:cNvSpPr/>
          <p:nvPr/>
        </p:nvSpPr>
        <p:spPr>
          <a:xfrm>
            <a:off x="5174800" y="511090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Social Media Marketing</a:t>
            </a:r>
          </a:p>
        </p:txBody>
      </p:sp>
      <p:sp>
        <p:nvSpPr>
          <p:cNvPr id="98" name="Shape 98"/>
          <p:cNvSpPr txBox="1"/>
          <p:nvPr/>
        </p:nvSpPr>
        <p:spPr>
          <a:xfrm>
            <a:off x="5790050" y="174525"/>
            <a:ext cx="3000000" cy="682200"/>
          </a:xfrm>
          <a:prstGeom prst="rect">
            <a:avLst/>
          </a:prstGeom>
        </p:spPr>
        <p:txBody>
          <a:bodyPr lIns="91425" tIns="91425" rIns="91425" bIns="91425" anchor="ctr" anchorCtr="0">
            <a:noAutofit/>
          </a:bodyPr>
          <a:lstStyle/>
          <a:p>
            <a:pPr lvl="0" rtl="0">
              <a:buNone/>
            </a:pPr>
            <a:r>
              <a:rPr lang="en"/>
              <a:t>http://struck.com/about#capabilities</a:t>
            </a:r>
          </a:p>
        </p:txBody>
      </p:sp>
      <p:sp>
        <p:nvSpPr>
          <p:cNvPr id="16" name="Shape 95"/>
          <p:cNvSpPr/>
          <p:nvPr/>
        </p:nvSpPr>
        <p:spPr>
          <a:xfrm>
            <a:off x="5161100" y="5819357"/>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RFP Writing</a:t>
            </a:r>
            <a:endParaRPr lang="en" b="1" dirty="0"/>
          </a:p>
        </p:txBody>
      </p:sp>
      <p:sp>
        <p:nvSpPr>
          <p:cNvPr id="17" name="Shape 95"/>
          <p:cNvSpPr/>
          <p:nvPr/>
        </p:nvSpPr>
        <p:spPr>
          <a:xfrm>
            <a:off x="6788988" y="6146874"/>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Media Planning</a:t>
            </a:r>
            <a:endParaRPr lang="en" b="1" dirty="0"/>
          </a:p>
        </p:txBody>
      </p:sp>
      <p:sp>
        <p:nvSpPr>
          <p:cNvPr id="18" name="Shape 95"/>
          <p:cNvSpPr/>
          <p:nvPr/>
        </p:nvSpPr>
        <p:spPr>
          <a:xfrm>
            <a:off x="5074549" y="2774724"/>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dirty="0" smtClean="0"/>
              <a:t>Sponsorship </a:t>
            </a:r>
            <a:r>
              <a:rPr lang="en" sz="1100" dirty="0" smtClean="0"/>
              <a:t>(Valuation, Pitching, Sales)</a:t>
            </a:r>
            <a:endParaRPr lang="en" sz="1100" dirty="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Shape 103"/>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104" name="Shape 104"/>
          <p:cNvSpPr/>
          <p:nvPr/>
        </p:nvSpPr>
        <p:spPr>
          <a:xfrm>
            <a:off x="3945675" y="8133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105" name="Shape 105"/>
          <p:cNvSpPr txBox="1"/>
          <p:nvPr/>
        </p:nvSpPr>
        <p:spPr>
          <a:xfrm>
            <a:off x="130175" y="1591525"/>
            <a:ext cx="4016399" cy="4810199"/>
          </a:xfrm>
          <a:prstGeom prst="rect">
            <a:avLst/>
          </a:prstGeom>
          <a:noFill/>
        </p:spPr>
        <p:txBody>
          <a:bodyPr lIns="91425" tIns="91425" rIns="91425" bIns="91425" anchor="t" anchorCtr="0">
            <a:noAutofit/>
          </a:bodyPr>
          <a:lstStyle/>
          <a:p>
            <a:pPr lvl="0" rtl="0">
              <a:buNone/>
            </a:pPr>
            <a:r>
              <a:rPr lang="en" sz="1200" dirty="0"/>
              <a:t>Brand Strategy:</a:t>
            </a:r>
          </a:p>
          <a:p>
            <a:pPr lvl="0" rtl="0">
              <a:buNone/>
            </a:pPr>
            <a:r>
              <a:rPr lang="en" sz="1200" dirty="0"/>
              <a:t>Making your brand familiar, contagious, and integrated into your audiences life using analysis to take a brand from abstract to tangible</a:t>
            </a:r>
          </a:p>
          <a:p>
            <a:endParaRPr lang="en" sz="1200" dirty="0"/>
          </a:p>
          <a:p>
            <a:pPr lvl="0" rtl="0">
              <a:buNone/>
            </a:pPr>
            <a:r>
              <a:rPr lang="en" sz="1200" dirty="0"/>
              <a:t>Business Development:</a:t>
            </a:r>
          </a:p>
          <a:p>
            <a:pPr lvl="0" rtl="0">
              <a:buNone/>
            </a:pPr>
            <a:r>
              <a:rPr lang="en" sz="1200" dirty="0"/>
              <a:t>We determine areas for improvement and expansion as well as determining the market atoshpere to bring your product to the front by entering new sales and product channels.</a:t>
            </a:r>
          </a:p>
          <a:p>
            <a:endParaRPr lang="en" sz="1200" dirty="0"/>
          </a:p>
          <a:p>
            <a:pPr lvl="0" rtl="0">
              <a:buNone/>
            </a:pPr>
            <a:r>
              <a:rPr lang="en" sz="1200" dirty="0"/>
              <a:t>Events:</a:t>
            </a:r>
          </a:p>
          <a:p>
            <a:pPr lvl="0" rtl="0">
              <a:buNone/>
            </a:pPr>
            <a:r>
              <a:rPr lang="en" sz="1200" dirty="0"/>
              <a:t>Our team will increase the value of your events through productin management best racties we've developed that fuses athlete, brand, and media</a:t>
            </a:r>
          </a:p>
          <a:p>
            <a:endParaRPr lang="en" sz="1200" dirty="0"/>
          </a:p>
          <a:p>
            <a:pPr lvl="0" rtl="0">
              <a:buNone/>
            </a:pPr>
            <a:r>
              <a:rPr lang="en" sz="1200" dirty="0"/>
              <a:t>Product Strategy Launch:</a:t>
            </a:r>
          </a:p>
          <a:p>
            <a:pPr lvl="0" rtl="0">
              <a:buNone/>
            </a:pPr>
            <a:r>
              <a:rPr lang="en" sz="1200" dirty="0"/>
              <a:t>Launch new and existing products using traditional and non-traditional channels </a:t>
            </a:r>
          </a:p>
          <a:p>
            <a:endParaRPr lang="en" sz="1200" dirty="0" smtClean="0"/>
          </a:p>
          <a:p>
            <a:pPr lvl="0"/>
            <a:r>
              <a:rPr lang="en" sz="1200" dirty="0" smtClean="0"/>
              <a:t>RFP Writing &amp; Sales</a:t>
            </a:r>
            <a:endParaRPr lang="en" sz="1200" dirty="0"/>
          </a:p>
          <a:p>
            <a:pPr lvl="0"/>
            <a:r>
              <a:rPr lang="en" sz="1200" dirty="0" smtClean="0"/>
              <a:t>Need to win a new account or have an important proposal to write.  We can do everything from copywriting to creative direction to simply ‘playing client’ and letting you know what we think.</a:t>
            </a:r>
            <a:endParaRPr lang="en" sz="1200" dirty="0"/>
          </a:p>
          <a:p>
            <a:endParaRPr lang="en" dirty="0"/>
          </a:p>
          <a:p>
            <a:endParaRPr lang="en" dirty="0"/>
          </a:p>
        </p:txBody>
      </p:sp>
      <p:sp>
        <p:nvSpPr>
          <p:cNvPr id="106" name="Shape 106"/>
          <p:cNvSpPr txBox="1"/>
          <p:nvPr/>
        </p:nvSpPr>
        <p:spPr>
          <a:xfrm>
            <a:off x="5790050" y="174525"/>
            <a:ext cx="3000000" cy="682200"/>
          </a:xfrm>
          <a:prstGeom prst="rect">
            <a:avLst/>
          </a:prstGeom>
        </p:spPr>
        <p:txBody>
          <a:bodyPr lIns="91425" tIns="91425" rIns="91425" bIns="91425" anchor="ctr" anchorCtr="0">
            <a:noAutofit/>
          </a:bodyPr>
          <a:lstStyle/>
          <a:p>
            <a:pPr lvl="0" rtl="0">
              <a:buNone/>
            </a:pPr>
            <a:r>
              <a:rPr lang="en"/>
              <a:t>http://struck.com/about#capabilities</a:t>
            </a:r>
          </a:p>
        </p:txBody>
      </p:sp>
      <p:sp>
        <p:nvSpPr>
          <p:cNvPr id="107" name="Shape 107"/>
          <p:cNvSpPr txBox="1"/>
          <p:nvPr/>
        </p:nvSpPr>
        <p:spPr>
          <a:xfrm>
            <a:off x="4664075" y="1591525"/>
            <a:ext cx="4016399" cy="4810199"/>
          </a:xfrm>
          <a:prstGeom prst="rect">
            <a:avLst/>
          </a:prstGeom>
          <a:noFill/>
        </p:spPr>
        <p:txBody>
          <a:bodyPr lIns="91425" tIns="91425" rIns="91425" bIns="91425" anchor="t" anchorCtr="0">
            <a:noAutofit/>
          </a:bodyPr>
          <a:lstStyle/>
          <a:p>
            <a:pPr lvl="0" rtl="0">
              <a:buNone/>
            </a:pPr>
            <a:r>
              <a:rPr lang="en"/>
              <a:t>Athlete Management:</a:t>
            </a:r>
          </a:p>
          <a:p>
            <a:pPr lvl="0" rtl="0">
              <a:buNone/>
            </a:pPr>
            <a:r>
              <a:rPr lang="en"/>
              <a:t>Athletes are like brands and products adn therefore need to be developed the same way by integrating whole person and whole market concepts using media, technology, events and personality tofull advantage.</a:t>
            </a:r>
          </a:p>
          <a:p>
            <a:endParaRPr lang="en"/>
          </a:p>
          <a:p>
            <a:pPr lvl="0" rtl="0">
              <a:buNone/>
            </a:pPr>
            <a:r>
              <a:rPr lang="en" b="1"/>
              <a:t>Sponsorship</a:t>
            </a:r>
            <a:r>
              <a:rPr lang="en"/>
              <a:t>:</a:t>
            </a:r>
          </a:p>
          <a:p>
            <a:pPr lvl="0" rtl="0">
              <a:buNone/>
            </a:pPr>
            <a:r>
              <a:rPr lang="en"/>
              <a:t/>
            </a:r>
            <a:br>
              <a:rPr lang="en"/>
            </a:br>
            <a:r>
              <a:rPr lang="en"/>
              <a:t>Event Business:</a:t>
            </a:r>
          </a:p>
          <a:p>
            <a:pPr lvl="0" rtl="0">
              <a:buNone/>
            </a:pPr>
            <a:r>
              <a:rPr lang="en"/>
              <a:t>-Creating sponsor proposals, activation plans and so forth</a:t>
            </a:r>
          </a:p>
          <a:p>
            <a:pPr lvl="0" rtl="0">
              <a:buNone/>
            </a:pPr>
            <a:r>
              <a:rPr lang="en"/>
              <a:t>-Selling sponsorship (media and event)</a:t>
            </a:r>
          </a:p>
          <a:p>
            <a:pPr lvl="0" rtl="0">
              <a:buNone/>
            </a:pPr>
            <a:r>
              <a:rPr lang="en"/>
              <a:t>-Fulfilling sponsored commitments and continuously improving value</a:t>
            </a:r>
          </a:p>
          <a:p>
            <a:endParaRPr lang="en"/>
          </a:p>
          <a:p>
            <a:pPr lvl="0" rtl="0">
              <a:buNone/>
            </a:pPr>
            <a:r>
              <a:rPr lang="en"/>
              <a:t>Sponsor Business:</a:t>
            </a:r>
          </a:p>
          <a:p>
            <a:pPr lvl="0" rtl="0">
              <a:buNone/>
            </a:pPr>
            <a:r>
              <a:rPr lang="en"/>
              <a:t>-Sponsorship evaluation and recommendations</a:t>
            </a:r>
          </a:p>
          <a:p>
            <a:pPr lvl="0" rtl="0">
              <a:buNone/>
            </a:pPr>
            <a:r>
              <a:rPr lang="en"/>
              <a:t>-Syncing sponsorship and strategic partnerships to build brands and marketing campaigns</a:t>
            </a:r>
          </a:p>
          <a:p>
            <a:pPr lvl="0" rtl="0">
              <a:buNone/>
            </a:pPr>
            <a:r>
              <a:rPr lang="en"/>
              <a:t>-Sponsorhip and event marleting campaigns</a:t>
            </a:r>
          </a:p>
          <a:p>
            <a:endParaRPr lang="en"/>
          </a:p>
        </p:txBody>
      </p:sp>
      <p:sp>
        <p:nvSpPr>
          <p:cNvPr id="7" name="Line Callout 3 (No Border) 6"/>
          <p:cNvSpPr/>
          <p:nvPr/>
        </p:nvSpPr>
        <p:spPr>
          <a:xfrm>
            <a:off x="1219200" y="217875"/>
            <a:ext cx="1219200" cy="880449"/>
          </a:xfrm>
          <a:prstGeom prst="callout3">
            <a:avLst>
              <a:gd name="adj1" fmla="val 18750"/>
              <a:gd name="adj2" fmla="val -8333"/>
              <a:gd name="adj3" fmla="val 18750"/>
              <a:gd name="adj4" fmla="val -16667"/>
              <a:gd name="adj5" fmla="val 100000"/>
              <a:gd name="adj6" fmla="val -16667"/>
              <a:gd name="adj7" fmla="val 173446"/>
              <a:gd name="adj8" fmla="val 543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Maybe not necessary</a:t>
            </a:r>
            <a:endParaRPr lang="en-US" dirty="0"/>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66" name="Shape 66"/>
          <p:cNvSpPr/>
          <p:nvPr/>
        </p:nvSpPr>
        <p:spPr>
          <a:xfrm>
            <a:off x="3945675" y="1013550"/>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67" name="Shape 67"/>
          <p:cNvSpPr/>
          <p:nvPr/>
        </p:nvSpPr>
        <p:spPr>
          <a:xfrm>
            <a:off x="3826050" y="24432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Brand Strategy</a:t>
            </a:r>
          </a:p>
        </p:txBody>
      </p:sp>
      <p:sp>
        <p:nvSpPr>
          <p:cNvPr id="68" name="Shape 68"/>
          <p:cNvSpPr/>
          <p:nvPr/>
        </p:nvSpPr>
        <p:spPr>
          <a:xfrm>
            <a:off x="252549" y="408272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Product Strategy / Launch</a:t>
            </a:r>
          </a:p>
        </p:txBody>
      </p:sp>
      <p:sp>
        <p:nvSpPr>
          <p:cNvPr id="69" name="Shape 69"/>
          <p:cNvSpPr/>
          <p:nvPr/>
        </p:nvSpPr>
        <p:spPr>
          <a:xfrm>
            <a:off x="6366950" y="295190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Events</a:t>
            </a:r>
          </a:p>
        </p:txBody>
      </p:sp>
      <p:sp>
        <p:nvSpPr>
          <p:cNvPr id="70" name="Shape 70"/>
          <p:cNvSpPr/>
          <p:nvPr/>
        </p:nvSpPr>
        <p:spPr>
          <a:xfrm>
            <a:off x="6487600" y="420972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Athlete Representation</a:t>
            </a:r>
          </a:p>
        </p:txBody>
      </p:sp>
      <p:sp>
        <p:nvSpPr>
          <p:cNvPr id="71" name="Shape 71"/>
          <p:cNvSpPr/>
          <p:nvPr/>
        </p:nvSpPr>
        <p:spPr>
          <a:xfrm>
            <a:off x="126074" y="31741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Sponsorship </a:t>
            </a:r>
          </a:p>
        </p:txBody>
      </p:sp>
      <p:sp>
        <p:nvSpPr>
          <p:cNvPr id="72" name="Shape 72"/>
          <p:cNvSpPr/>
          <p:nvPr/>
        </p:nvSpPr>
        <p:spPr>
          <a:xfrm>
            <a:off x="252549" y="50791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Sponsorship Fulfillment</a:t>
            </a:r>
          </a:p>
        </p:txBody>
      </p:sp>
      <p:sp>
        <p:nvSpPr>
          <p:cNvPr id="73" name="Shape 73"/>
          <p:cNvSpPr/>
          <p:nvPr/>
        </p:nvSpPr>
        <p:spPr>
          <a:xfrm>
            <a:off x="252549" y="60316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Lifestyle Marketing</a:t>
            </a:r>
          </a:p>
        </p:txBody>
      </p:sp>
      <p:sp>
        <p:nvSpPr>
          <p:cNvPr id="74" name="Shape 74"/>
          <p:cNvSpPr/>
          <p:nvPr/>
        </p:nvSpPr>
        <p:spPr>
          <a:xfrm>
            <a:off x="6366950" y="1933575"/>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Business Development</a:t>
            </a:r>
          </a:p>
        </p:txBody>
      </p:sp>
      <p:sp>
        <p:nvSpPr>
          <p:cNvPr id="75" name="Shape 75"/>
          <p:cNvSpPr/>
          <p:nvPr/>
        </p:nvSpPr>
        <p:spPr>
          <a:xfrm>
            <a:off x="6487600" y="50791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Sales</a:t>
            </a:r>
          </a:p>
        </p:txBody>
      </p:sp>
      <p:sp>
        <p:nvSpPr>
          <p:cNvPr id="76" name="Shape 76"/>
          <p:cNvSpPr/>
          <p:nvPr/>
        </p:nvSpPr>
        <p:spPr>
          <a:xfrm>
            <a:off x="6487600" y="60316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Retail Marketing</a:t>
            </a:r>
          </a:p>
        </p:txBody>
      </p:sp>
      <p:sp>
        <p:nvSpPr>
          <p:cNvPr id="77" name="Shape 77"/>
          <p:cNvSpPr/>
          <p:nvPr/>
        </p:nvSpPr>
        <p:spPr>
          <a:xfrm>
            <a:off x="3318950" y="6031650"/>
            <a:ext cx="1846200"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Social Media Marketing</a:t>
            </a:r>
          </a:p>
        </p:txBody>
      </p:sp>
      <p:sp>
        <p:nvSpPr>
          <p:cNvPr id="78" name="Shape 78"/>
          <p:cNvSpPr txBox="1"/>
          <p:nvPr/>
        </p:nvSpPr>
        <p:spPr>
          <a:xfrm>
            <a:off x="2600325" y="2079150"/>
            <a:ext cx="3000000" cy="3000000"/>
          </a:xfrm>
          <a:prstGeom prst="rect">
            <a:avLst/>
          </a:prstGeom>
        </p:spPr>
        <p:txBody>
          <a:bodyPr lIns="91425" tIns="91425" rIns="91425" bIns="91425" anchor="ctr" anchorCtr="0">
            <a:noAutofit/>
          </a:bodyPr>
          <a:lstStyle/>
          <a:p>
            <a:pPr lvl="0" rtl="0">
              <a:buNone/>
            </a:pPr>
            <a:r>
              <a:rPr lang="en"/>
              <a:t>http://struck.com/about#capabilities</a:t>
            </a:r>
          </a:p>
        </p:txBody>
      </p:sp>
      <p:sp>
        <p:nvSpPr>
          <p:cNvPr id="79" name="Shape 79"/>
          <p:cNvSpPr txBox="1"/>
          <p:nvPr/>
        </p:nvSpPr>
        <p:spPr>
          <a:xfrm>
            <a:off x="396875" y="1809750"/>
            <a:ext cx="4381500" cy="3619500"/>
          </a:xfrm>
          <a:prstGeom prst="rect">
            <a:avLst/>
          </a:prstGeom>
          <a:noFill/>
        </p:spPr>
        <p:txBody>
          <a:bodyPr lIns="91425" tIns="91425" rIns="91425" bIns="91425" anchor="t" anchorCtr="0">
            <a:noAutofit/>
          </a:bodyPr>
          <a:lstStyle/>
          <a:p>
            <a:pPr>
              <a:buNone/>
            </a:pPr>
            <a:r>
              <a:rPr lang="en"/>
              <a:t>"The World has been flat' for a while now, the way we do business has changed and organizations need to be nimble, experienced and actionable.  P&amp;P </a:t>
            </a:r>
          </a:p>
        </p:txBody>
      </p:sp>
      <p:sp>
        <p:nvSpPr>
          <p:cNvPr id="80" name="Shape 80"/>
          <p:cNvSpPr/>
          <p:nvPr/>
        </p:nvSpPr>
        <p:spPr>
          <a:xfrm>
            <a:off x="207690" y="1585050"/>
            <a:ext cx="8695006" cy="5013325"/>
          </a:xfrm>
          <a:prstGeom prst="rect">
            <a:avLst/>
          </a:prstGeom>
          <a:blipFill>
            <a:blip r:embed="rId3"/>
            <a:stretch>
              <a:fillRect/>
            </a:stretch>
          </a:blipFill>
        </p:spPr>
      </p:sp>
      <p:sp>
        <p:nvSpPr>
          <p:cNvPr id="2" name="Line Callout 3 (No Border) 1"/>
          <p:cNvSpPr/>
          <p:nvPr/>
        </p:nvSpPr>
        <p:spPr>
          <a:xfrm>
            <a:off x="1219200" y="217875"/>
            <a:ext cx="1219200" cy="880449"/>
          </a:xfrm>
          <a:prstGeom prst="callout3">
            <a:avLst>
              <a:gd name="adj1" fmla="val 18750"/>
              <a:gd name="adj2" fmla="val -8333"/>
              <a:gd name="adj3" fmla="val 18750"/>
              <a:gd name="adj4" fmla="val -16667"/>
              <a:gd name="adj5" fmla="val 100000"/>
              <a:gd name="adj6" fmla="val -16667"/>
              <a:gd name="adj7" fmla="val 426111"/>
              <a:gd name="adj8" fmla="val 1741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SAMPLE</a:t>
            </a:r>
            <a:endParaRPr lang="en-US" dirty="0"/>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p:nvPr/>
        </p:nvSpPr>
        <p:spPr>
          <a:xfrm>
            <a:off x="3508425" y="217875"/>
            <a:ext cx="2366400" cy="5955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Home Page</a:t>
            </a:r>
          </a:p>
        </p:txBody>
      </p:sp>
      <p:sp>
        <p:nvSpPr>
          <p:cNvPr id="113" name="Shape 113"/>
          <p:cNvSpPr/>
          <p:nvPr/>
        </p:nvSpPr>
        <p:spPr>
          <a:xfrm>
            <a:off x="3945675" y="813375"/>
            <a:ext cx="1491899" cy="509700"/>
          </a:xfrm>
          <a:prstGeom prst="rect">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lvl="0" algn="ctr" rtl="0">
              <a:buNone/>
            </a:pPr>
            <a:r>
              <a:rPr lang="en" b="1"/>
              <a:t>What We Do</a:t>
            </a:r>
          </a:p>
        </p:txBody>
      </p:sp>
      <p:sp>
        <p:nvSpPr>
          <p:cNvPr id="114" name="Shape 114"/>
          <p:cNvSpPr txBox="1"/>
          <p:nvPr/>
        </p:nvSpPr>
        <p:spPr>
          <a:xfrm>
            <a:off x="130175" y="1591525"/>
            <a:ext cx="4016399" cy="4810199"/>
          </a:xfrm>
          <a:prstGeom prst="rect">
            <a:avLst/>
          </a:prstGeom>
          <a:noFill/>
        </p:spPr>
        <p:txBody>
          <a:bodyPr lIns="91425" tIns="91425" rIns="91425" bIns="91425" anchor="t" anchorCtr="0">
            <a:noAutofit/>
          </a:bodyPr>
          <a:lstStyle/>
          <a:p>
            <a:pPr lvl="0" rtl="0">
              <a:buNone/>
            </a:pPr>
            <a:r>
              <a:rPr lang="en"/>
              <a:t>Sales:</a:t>
            </a:r>
          </a:p>
          <a:p>
            <a:pPr lvl="0" rtl="0">
              <a:buNone/>
            </a:pPr>
            <a:r>
              <a:rPr lang="en"/>
              <a:t>Full evaluation of current sales to create and implement plan to improve or grow saless in a product line or geographic region</a:t>
            </a:r>
          </a:p>
          <a:p>
            <a:endParaRPr lang="en"/>
          </a:p>
          <a:p>
            <a:pPr lvl="0" rtl="0">
              <a:buNone/>
            </a:pPr>
            <a:r>
              <a:rPr lang="en"/>
              <a:t>Lifestyle management:</a:t>
            </a:r>
          </a:p>
          <a:p>
            <a:endParaRPr lang="en"/>
          </a:p>
          <a:p>
            <a:endParaRPr lang="en"/>
          </a:p>
        </p:txBody>
      </p:sp>
      <p:sp>
        <p:nvSpPr>
          <p:cNvPr id="115" name="Shape 115"/>
          <p:cNvSpPr txBox="1"/>
          <p:nvPr/>
        </p:nvSpPr>
        <p:spPr>
          <a:xfrm>
            <a:off x="5790050" y="174525"/>
            <a:ext cx="3000000" cy="682200"/>
          </a:xfrm>
          <a:prstGeom prst="rect">
            <a:avLst/>
          </a:prstGeom>
        </p:spPr>
        <p:txBody>
          <a:bodyPr lIns="91425" tIns="91425" rIns="91425" bIns="91425" anchor="ctr" anchorCtr="0">
            <a:noAutofit/>
          </a:bodyPr>
          <a:lstStyle/>
          <a:p>
            <a:pPr lvl="0" rtl="0">
              <a:buNone/>
            </a:pPr>
            <a:r>
              <a:rPr lang="en"/>
              <a:t>http://struck.com/about#capabilities</a:t>
            </a:r>
          </a:p>
        </p:txBody>
      </p:sp>
    </p:spTree>
  </p:cSld>
  <p:clrMapOvr>
    <a:masterClrMapping/>
  </p:clrMapOvr>
  <p:transition spd="slow">
    <p:cut/>
  </p:transition>
</p:sld>
</file>

<file path=ppt/theme/theme1.xml><?xml version="1.0" encoding="utf-8"?>
<a:theme xmlns:a="http://schemas.openxmlformats.org/drawingml/2006/mai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666</Words>
  <Application>Microsoft Office PowerPoint</Application>
  <PresentationFormat>On-screen Show (4:3)</PresentationFormat>
  <Paragraphs>125</Paragraphs>
  <Slides>12</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Aldo</vt:lpstr>
      <vt:lpstr>Arial</vt:lpstr>
      <vt:lpstr>Courier New</vt:lpstr>
      <vt:lpstr>Wingdings</vt:lpstr>
      <vt:lpstr/>
      <vt:lpstr>
Park &amp; Pier Media Group</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Park &amp; Pier Media Group</dc:title>
  <dc:creator>danieljbrienza</dc:creator>
  <cp:lastModifiedBy>danieljbrienza</cp:lastModifiedBy>
  <cp:revision>5</cp:revision>
  <dcterms:modified xsi:type="dcterms:W3CDTF">2013-06-17T13:45:26Z</dcterms:modified>
</cp:coreProperties>
</file>